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259" r:id="rId3"/>
    <p:sldId id="260" r:id="rId4"/>
    <p:sldId id="262" r:id="rId5"/>
    <p:sldId id="277" r:id="rId6"/>
    <p:sldId id="285" r:id="rId7"/>
    <p:sldId id="281" r:id="rId8"/>
    <p:sldId id="282" r:id="rId9"/>
    <p:sldId id="286" r:id="rId10"/>
    <p:sldId id="287" r:id="rId11"/>
    <p:sldId id="288" r:id="rId12"/>
    <p:sldId id="289" r:id="rId13"/>
    <p:sldId id="265" r:id="rId14"/>
    <p:sldId id="291" r:id="rId15"/>
    <p:sldId id="290" r:id="rId16"/>
    <p:sldId id="292" r:id="rId17"/>
    <p:sldId id="293" r:id="rId18"/>
    <p:sldId id="294" r:id="rId19"/>
    <p:sldId id="295" r:id="rId20"/>
    <p:sldId id="266" r:id="rId21"/>
    <p:sldId id="296" r:id="rId22"/>
    <p:sldId id="297" r:id="rId23"/>
    <p:sldId id="298" r:id="rId24"/>
    <p:sldId id="299" r:id="rId25"/>
    <p:sldId id="300" r:id="rId26"/>
    <p:sldId id="276" r:id="rId27"/>
    <p:sldId id="2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9D88C-2C74-4413-A0F3-FB2E31E7EDD7}" type="datetimeFigureOut">
              <a:rPr lang="en-US" smtClean="0"/>
              <a:t>16/01/2024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A986D-296F-40BC-9B27-3BA249C0C704}" type="slidenum">
              <a:rPr lang="en-US" smtClean="0"/>
              <a:t>‹#›</a:t>
            </a:fld>
            <a:endParaRPr lang="en-US"/>
          </a:p>
        </p:txBody>
      </p:sp>
    </p:spTree>
    <p:extLst>
      <p:ext uri="{BB962C8B-B14F-4D97-AF65-F5344CB8AC3E}">
        <p14:creationId xmlns:p14="http://schemas.microsoft.com/office/powerpoint/2010/main" val="293271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D2FFB-47C8-46FB-9DB1-FF0D620FB1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F3B3F-EC70-4F89-989A-FF4B488572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01F15B-EE94-4AB5-A23F-F6F855F84392}"/>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5" name="Footer Placeholder 4">
            <a:extLst>
              <a:ext uri="{FF2B5EF4-FFF2-40B4-BE49-F238E27FC236}">
                <a16:creationId xmlns:a16="http://schemas.microsoft.com/office/drawing/2014/main" id="{4FE2D729-412B-4C5F-AE14-DCAD8C220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F54C-B1D7-4F28-AC39-93B2B2A115EC}"/>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1848166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B56C-4368-4F6D-B331-4716206C18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1116E0-EA4E-47E8-993D-67E4D30D7A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1C18B-36FD-4D25-AC90-8908163A9B89}"/>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5" name="Footer Placeholder 4">
            <a:extLst>
              <a:ext uri="{FF2B5EF4-FFF2-40B4-BE49-F238E27FC236}">
                <a16:creationId xmlns:a16="http://schemas.microsoft.com/office/drawing/2014/main" id="{8799D0B3-23F5-4675-AC16-591611006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35F4B-1CA3-464E-968B-4FFF58751B69}"/>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92261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1CB5F8-2734-4416-8B73-89D48D08D0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8DE289-2118-4182-B0F4-798F7EAE05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48F36-BE87-4A3F-B29D-B481373FB45B}"/>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5" name="Footer Placeholder 4">
            <a:extLst>
              <a:ext uri="{FF2B5EF4-FFF2-40B4-BE49-F238E27FC236}">
                <a16:creationId xmlns:a16="http://schemas.microsoft.com/office/drawing/2014/main" id="{6B2FD95B-87BE-4400-8672-56765FE5B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3F866-7552-49DF-8D82-E943E1C38B70}"/>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64401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B838-F00B-4FA3-AD85-97D4B50FA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7A114-B6B0-41E9-86A7-D986757122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6EDFA-65F8-4FBE-9DE6-9D5D06DCBD0C}"/>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5" name="Footer Placeholder 4">
            <a:extLst>
              <a:ext uri="{FF2B5EF4-FFF2-40B4-BE49-F238E27FC236}">
                <a16:creationId xmlns:a16="http://schemas.microsoft.com/office/drawing/2014/main" id="{18E907B5-8E63-4DE9-A264-39200A18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BA216-9DFB-4AE6-886F-C35714F7F5D6}"/>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208647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DAC7-76CE-4A00-AC00-A40D8D051B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B43731-F0D9-47E7-B146-50BDB1ED3C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734568-9D09-4001-9374-7EBC2C01B7BE}"/>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5" name="Footer Placeholder 4">
            <a:extLst>
              <a:ext uri="{FF2B5EF4-FFF2-40B4-BE49-F238E27FC236}">
                <a16:creationId xmlns:a16="http://schemas.microsoft.com/office/drawing/2014/main" id="{289B3139-C175-479A-842C-F09084A6C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F5E03-06DC-42E9-9BD2-87577A9D9F5B}"/>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2825963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071D3-1132-4311-A626-5D42F8C3C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48D96-63C3-431D-8AAB-B3E74D5005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21DFD4-F574-4EDE-A9F6-1BD0D78A57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1516DD-ABBC-4121-BD17-9EB04F23F26A}"/>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6" name="Footer Placeholder 5">
            <a:extLst>
              <a:ext uri="{FF2B5EF4-FFF2-40B4-BE49-F238E27FC236}">
                <a16:creationId xmlns:a16="http://schemas.microsoft.com/office/drawing/2014/main" id="{34556036-4029-47F5-B356-5E135DAF5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8198F0-DFDA-4263-92EF-9BB8F35BA4E0}"/>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88917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F5C8B-2844-47B9-833E-06167BED09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05A5B0-533F-409C-B27A-AF6F26D950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54B8E-C6A3-42F7-936E-D49F397886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606E92-CF3F-4291-B01A-5766E391F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4693DE-C0E8-458D-9AA8-C3C70FE04C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DEAE42-1B21-4D36-B92A-FAB3A6CD7AE7}"/>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8" name="Footer Placeholder 7">
            <a:extLst>
              <a:ext uri="{FF2B5EF4-FFF2-40B4-BE49-F238E27FC236}">
                <a16:creationId xmlns:a16="http://schemas.microsoft.com/office/drawing/2014/main" id="{DCD7F0D0-9B18-41F8-ADB6-D05C765D61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B2C446-0E1E-46E3-B12B-315B7F2BA062}"/>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313019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9FE4-DE2F-4173-800D-2A5A0DC1F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6FD4EC-6477-4737-9D0F-804FF92EC78A}"/>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4" name="Footer Placeholder 3">
            <a:extLst>
              <a:ext uri="{FF2B5EF4-FFF2-40B4-BE49-F238E27FC236}">
                <a16:creationId xmlns:a16="http://schemas.microsoft.com/office/drawing/2014/main" id="{CDA5AD12-0C66-414A-99D6-F190378BD4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1CA899-0FB7-4BE0-8C75-463FA5E81E9C}"/>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156913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0C20E7-807B-4A6B-A3CB-58EC28F47F7B}"/>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3" name="Footer Placeholder 2">
            <a:extLst>
              <a:ext uri="{FF2B5EF4-FFF2-40B4-BE49-F238E27FC236}">
                <a16:creationId xmlns:a16="http://schemas.microsoft.com/office/drawing/2014/main" id="{9C60DAC5-C198-46BF-8CA6-3C888B41F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97C2EE-E803-4207-BEA7-6863593E48C1}"/>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82506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E53E-BA3F-4FAA-BF01-EBB5B5F5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BEFB29-2718-4F77-852E-45FE98AA11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1FD75-B95A-4C75-AA9F-1A8BB1654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5414-44A0-4AAA-9F98-0F31D4611DDC}"/>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6" name="Footer Placeholder 5">
            <a:extLst>
              <a:ext uri="{FF2B5EF4-FFF2-40B4-BE49-F238E27FC236}">
                <a16:creationId xmlns:a16="http://schemas.microsoft.com/office/drawing/2014/main" id="{C0EF3A43-F923-4F8B-8A13-4C3E10864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C0AFC-1DF5-4BC9-A8C7-A79ED99CAD60}"/>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285263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B663-D673-4ADB-BB21-2D59E4A4F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9139C8-826A-48F2-AF10-8A50D924EC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D57570-1581-44F2-A05C-488030382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556F1-6563-4647-B8F5-0F4E50C54874}"/>
              </a:ext>
            </a:extLst>
          </p:cNvPr>
          <p:cNvSpPr>
            <a:spLocks noGrp="1"/>
          </p:cNvSpPr>
          <p:nvPr>
            <p:ph type="dt" sz="half" idx="10"/>
          </p:nvPr>
        </p:nvSpPr>
        <p:spPr/>
        <p:txBody>
          <a:bodyPr/>
          <a:lstStyle/>
          <a:p>
            <a:fld id="{7BCE6CEC-11AB-4089-AAC4-F45D7622DCB4}" type="datetimeFigureOut">
              <a:rPr lang="en-US" smtClean="0"/>
              <a:t>16/01/2024</a:t>
            </a:fld>
            <a:endParaRPr lang="en-US"/>
          </a:p>
        </p:txBody>
      </p:sp>
      <p:sp>
        <p:nvSpPr>
          <p:cNvPr id="6" name="Footer Placeholder 5">
            <a:extLst>
              <a:ext uri="{FF2B5EF4-FFF2-40B4-BE49-F238E27FC236}">
                <a16:creationId xmlns:a16="http://schemas.microsoft.com/office/drawing/2014/main" id="{ABDE17DF-E7E4-4539-A2AF-A99BC92C7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D7FC5-B94C-4A99-9037-2C8AD355C14D}"/>
              </a:ext>
            </a:extLst>
          </p:cNvPr>
          <p:cNvSpPr>
            <a:spLocks noGrp="1"/>
          </p:cNvSpPr>
          <p:nvPr>
            <p:ph type="sldNum" sz="quarter" idx="12"/>
          </p:nvPr>
        </p:nvSpPr>
        <p:spPr/>
        <p:txBody>
          <a:bodyPr/>
          <a:lstStyle/>
          <a:p>
            <a:fld id="{FB781639-038E-4453-A5A1-CFC5BE82DC87}" type="slidenum">
              <a:rPr lang="en-US" smtClean="0"/>
              <a:t>‹#›</a:t>
            </a:fld>
            <a:endParaRPr lang="en-US"/>
          </a:p>
        </p:txBody>
      </p:sp>
    </p:spTree>
    <p:extLst>
      <p:ext uri="{BB962C8B-B14F-4D97-AF65-F5344CB8AC3E}">
        <p14:creationId xmlns:p14="http://schemas.microsoft.com/office/powerpoint/2010/main" val="121777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509EA-D737-4D83-AC48-F884E94273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378884-4641-4A1D-9864-32973A0142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A601E-568B-4FDF-A04F-1B0278DBC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E6CEC-11AB-4089-AAC4-F45D7622DCB4}" type="datetimeFigureOut">
              <a:rPr lang="en-US" smtClean="0"/>
              <a:t>16/01/2024</a:t>
            </a:fld>
            <a:endParaRPr lang="en-US"/>
          </a:p>
        </p:txBody>
      </p:sp>
      <p:sp>
        <p:nvSpPr>
          <p:cNvPr id="5" name="Footer Placeholder 4">
            <a:extLst>
              <a:ext uri="{FF2B5EF4-FFF2-40B4-BE49-F238E27FC236}">
                <a16:creationId xmlns:a16="http://schemas.microsoft.com/office/drawing/2014/main" id="{B73D2B36-AA8E-4E2E-AB6F-318A85FD8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9807A9-3590-4BFC-A4B2-F9CEEB1D7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1639-038E-4453-A5A1-CFC5BE82DC87}" type="slidenum">
              <a:rPr lang="en-US" smtClean="0"/>
              <a:t>‹#›</a:t>
            </a:fld>
            <a:endParaRPr lang="en-US"/>
          </a:p>
        </p:txBody>
      </p:sp>
    </p:spTree>
    <p:extLst>
      <p:ext uri="{BB962C8B-B14F-4D97-AF65-F5344CB8AC3E}">
        <p14:creationId xmlns:p14="http://schemas.microsoft.com/office/powerpoint/2010/main" val="3163585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5" Type="http://schemas.microsoft.com/office/2007/relationships/hdphoto" Target="../media/hdphoto2.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5" Type="http://schemas.microsoft.com/office/2007/relationships/hdphoto" Target="../media/hdphoto2.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5" Type="http://schemas.microsoft.com/office/2007/relationships/hdphoto" Target="../media/hdphoto2.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1.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5" Type="http://schemas.microsoft.com/office/2007/relationships/hdphoto" Target="../media/hdphoto4.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3.wav"/><Relationship Id="rId7"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audio" Target="../media/audio3.wav"/><Relationship Id="rId4" Type="http://schemas.openxmlformats.org/officeDocument/2006/relationships/image" Target="../media/image8.jp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30" r="29192"/>
          <a:stretch/>
        </p:blipFill>
        <p:spPr>
          <a:xfrm>
            <a:off x="0" y="-29497"/>
            <a:ext cx="12211665" cy="6887497"/>
          </a:xfrm>
          <a:prstGeom prst="rect">
            <a:avLst/>
          </a:prstGeom>
        </p:spPr>
      </p:pic>
      <p:grpSp>
        <p:nvGrpSpPr>
          <p:cNvPr id="6" name="Group 5">
            <a:extLst>
              <a:ext uri="{FF2B5EF4-FFF2-40B4-BE49-F238E27FC236}">
                <a16:creationId xmlns:a16="http://schemas.microsoft.com/office/drawing/2014/main" id="{EA4A8B3E-4F0C-9890-A1FF-742F13DF238A}"/>
              </a:ext>
            </a:extLst>
          </p:cNvPr>
          <p:cNvGrpSpPr/>
          <p:nvPr/>
        </p:nvGrpSpPr>
        <p:grpSpPr>
          <a:xfrm>
            <a:off x="6170818" y="1697096"/>
            <a:ext cx="3785829" cy="990669"/>
            <a:chOff x="1067257" y="1686031"/>
            <a:chExt cx="16855915" cy="990669"/>
          </a:xfrm>
        </p:grpSpPr>
        <p:sp>
          <p:nvSpPr>
            <p:cNvPr id="7" name="TextBox 6">
              <a:extLst>
                <a:ext uri="{FF2B5EF4-FFF2-40B4-BE49-F238E27FC236}">
                  <a16:creationId xmlns:a16="http://schemas.microsoft.com/office/drawing/2014/main" id="{9C37E6D3-B690-B471-A67A-5C10B245620B}"/>
                </a:ext>
              </a:extLst>
            </p:cNvPr>
            <p:cNvSpPr txBox="1"/>
            <p:nvPr/>
          </p:nvSpPr>
          <p:spPr>
            <a:xfrm>
              <a:off x="1067258" y="1696560"/>
              <a:ext cx="16855914" cy="980140"/>
            </a:xfrm>
            <a:prstGeom prst="rect">
              <a:avLst/>
            </a:prstGeom>
            <a:noFill/>
          </p:spPr>
          <p:txBody>
            <a:bodyPr wrap="square">
              <a:prstTxWarp prst="textArchUp">
                <a:avLst/>
              </a:prstTxWarp>
              <a:spAutoFit/>
            </a:bodyPr>
            <a:lstStyle/>
            <a:p>
              <a:pPr algn="ctr">
                <a:lnSpc>
                  <a:spcPct val="80000"/>
                </a:lnSpc>
              </a:pPr>
              <a:r>
                <a:rPr lang="en-US" sz="9000" b="1" spc="60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ĐỀ:</a:t>
              </a:r>
              <a:endParaRPr lang="en-US" sz="9000" b="1" spc="600"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1038BCD8-2A14-36AB-2ABD-3FC565798680}"/>
                </a:ext>
              </a:extLst>
            </p:cNvPr>
            <p:cNvSpPr txBox="1"/>
            <p:nvPr/>
          </p:nvSpPr>
          <p:spPr>
            <a:xfrm>
              <a:off x="1067257" y="1686031"/>
              <a:ext cx="16855913" cy="980140"/>
            </a:xfrm>
            <a:prstGeom prst="rect">
              <a:avLst/>
            </a:prstGeom>
            <a:noFill/>
          </p:spPr>
          <p:txBody>
            <a:bodyPr wrap="square">
              <a:prstTxWarp prst="textArchUp">
                <a:avLst/>
              </a:prstTxWarp>
              <a:spAutoFit/>
            </a:bodyPr>
            <a:lstStyle/>
            <a:p>
              <a:pPr algn="ctr">
                <a:lnSpc>
                  <a:spcPct val="80000"/>
                </a:lnSpc>
              </a:pPr>
              <a:r>
                <a:rPr lang="en-US" sz="9000" spc="600" dirty="0">
                  <a:ln w="19050">
                    <a:solidFill>
                      <a:srgbClr val="884A39"/>
                    </a:solidFill>
                    <a:prstDash val="solid"/>
                  </a:ln>
                  <a:solidFill>
                    <a:srgbClr val="EC6F86"/>
                  </a:solidFill>
                  <a:latin typeface="LNTH-LuoLuoNotangYuanTi 1" pitchFamily="2" charset="-128"/>
                  <a:ea typeface="LNTH-LuoLuoNotangYuanTi 1" pitchFamily="2" charset="-128"/>
                  <a:cs typeface="LNTH-LuoLuoNotangYuanTi 1" pitchFamily="2" charset="-128"/>
                </a:rPr>
                <a:t>CHỦ ĐỀ:</a:t>
              </a:r>
            </a:p>
          </p:txBody>
        </p:sp>
      </p:grpSp>
      <p:grpSp>
        <p:nvGrpSpPr>
          <p:cNvPr id="4" name="Group 3"/>
          <p:cNvGrpSpPr/>
          <p:nvPr/>
        </p:nvGrpSpPr>
        <p:grpSpPr>
          <a:xfrm>
            <a:off x="3915802" y="1956267"/>
            <a:ext cx="8295863" cy="5460932"/>
            <a:chOff x="5107687" y="4019555"/>
            <a:chExt cx="6524534" cy="5460932"/>
          </a:xfrm>
        </p:grpSpPr>
        <p:sp>
          <p:nvSpPr>
            <p:cNvPr id="9" name="TextBox 8">
              <a:extLst>
                <a:ext uri="{FF2B5EF4-FFF2-40B4-BE49-F238E27FC236}">
                  <a16:creationId xmlns:a16="http://schemas.microsoft.com/office/drawing/2014/main" id="{6F53C1BB-1D3D-39D4-7C59-0BDFC425F282}"/>
                </a:ext>
              </a:extLst>
            </p:cNvPr>
            <p:cNvSpPr txBox="1"/>
            <p:nvPr/>
          </p:nvSpPr>
          <p:spPr>
            <a:xfrm>
              <a:off x="5107688" y="4019555"/>
              <a:ext cx="6524533" cy="5450403"/>
            </a:xfrm>
            <a:prstGeom prst="rect">
              <a:avLst/>
            </a:prstGeom>
            <a:noFill/>
          </p:spPr>
          <p:txBody>
            <a:bodyPr wrap="square">
              <a:spAutoFit/>
            </a:bodyPr>
            <a:lstStyle/>
            <a:p>
              <a:pPr algn="ctr">
                <a:lnSpc>
                  <a:spcPct val="120000"/>
                </a:lnSpc>
              </a:pPr>
              <a:r>
                <a:rPr lang="sv-SE" sz="10000" dirty="0">
                  <a:ln w="254000">
                    <a:solidFill>
                      <a:schemeClr val="bg1"/>
                    </a:solidFill>
                  </a:ln>
                  <a:solidFill>
                    <a:srgbClr val="F0FF42"/>
                  </a:solidFill>
                  <a:latin typeface="UTM Showcard" panose="02040603050506020204" pitchFamily="18" charset="0"/>
                  <a:cs typeface="Arial" panose="020B0604020202020204" pitchFamily="34" charset="0"/>
                </a:rPr>
                <a:t>DUYÊn </a:t>
              </a:r>
              <a:r>
                <a:rPr lang="sv-SE" sz="10000" dirty="0">
                  <a:ln w="254000">
                    <a:solidFill>
                      <a:schemeClr val="bg1"/>
                    </a:solidFill>
                  </a:ln>
                  <a:solidFill>
                    <a:schemeClr val="accent2">
                      <a:lumMod val="75000"/>
                    </a:schemeClr>
                  </a:solidFill>
                  <a:latin typeface="UTM Showcard" panose="02040603050506020204" pitchFamily="18" charset="0"/>
                  <a:cs typeface="Arial" panose="020B0604020202020204" pitchFamily="34" charset="0"/>
                </a:rPr>
                <a:t> </a:t>
              </a:r>
              <a:r>
                <a:rPr lang="sv-SE" sz="10000" dirty="0">
                  <a:ln w="254000">
                    <a:solidFill>
                      <a:schemeClr val="bg1"/>
                    </a:solidFill>
                  </a:ln>
                  <a:solidFill>
                    <a:srgbClr val="A459D1"/>
                  </a:solidFill>
                  <a:latin typeface="UTM Showcard" panose="02040603050506020204" pitchFamily="18" charset="0"/>
                  <a:cs typeface="Arial" panose="020B0604020202020204" pitchFamily="34" charset="0"/>
                </a:rPr>
                <a:t>HẢI</a:t>
              </a:r>
              <a:r>
                <a:rPr lang="sv-SE" sz="10000" dirty="0">
                  <a:ln w="254000">
                    <a:solidFill>
                      <a:schemeClr val="bg1"/>
                    </a:solidFill>
                  </a:ln>
                  <a:solidFill>
                    <a:schemeClr val="accent2">
                      <a:lumMod val="75000"/>
                    </a:schemeClr>
                  </a:solidFill>
                  <a:latin typeface="UTM Showcard" panose="02040603050506020204" pitchFamily="18" charset="0"/>
                  <a:cs typeface="Arial" panose="020B0604020202020204" pitchFamily="34" charset="0"/>
                </a:rPr>
                <a:t> </a:t>
              </a:r>
              <a:r>
                <a:rPr lang="sv-SE" sz="10000" dirty="0">
                  <a:ln w="254000">
                    <a:solidFill>
                      <a:schemeClr val="bg1"/>
                    </a:solidFill>
                  </a:ln>
                  <a:solidFill>
                    <a:srgbClr val="FFB84C"/>
                  </a:solidFill>
                  <a:latin typeface="UTM Showcard" panose="02040603050506020204" pitchFamily="18" charset="0"/>
                  <a:cs typeface="Arial" panose="020B0604020202020204" pitchFamily="34" charset="0"/>
                </a:rPr>
                <a:t>MIỀN</a:t>
              </a:r>
              <a:r>
                <a:rPr lang="sv-SE" sz="10000" dirty="0">
                  <a:ln w="254000">
                    <a:solidFill>
                      <a:schemeClr val="bg1"/>
                    </a:solidFill>
                  </a:ln>
                  <a:solidFill>
                    <a:schemeClr val="accent2">
                      <a:lumMod val="75000"/>
                    </a:schemeClr>
                  </a:solidFill>
                  <a:latin typeface="UTM Showcard" panose="02040603050506020204" pitchFamily="18" charset="0"/>
                  <a:cs typeface="Arial" panose="020B0604020202020204" pitchFamily="34" charset="0"/>
                </a:rPr>
                <a:t> </a:t>
              </a:r>
              <a:r>
                <a:rPr lang="sv-SE" sz="10000" dirty="0">
                  <a:ln w="254000">
                    <a:solidFill>
                      <a:schemeClr val="bg1"/>
                    </a:solidFill>
                  </a:ln>
                  <a:solidFill>
                    <a:srgbClr val="00FF99"/>
                  </a:solidFill>
                  <a:latin typeface="UTM Showcard" panose="02040603050506020204" pitchFamily="18" charset="0"/>
                  <a:cs typeface="Arial" panose="020B0604020202020204" pitchFamily="34" charset="0"/>
                </a:rPr>
                <a:t>TRUNG</a:t>
              </a:r>
              <a:endParaRPr lang="vi-VN" sz="10000" dirty="0">
                <a:ln w="254000">
                  <a:solidFill>
                    <a:schemeClr val="bg1"/>
                  </a:solidFill>
                </a:ln>
                <a:solidFill>
                  <a:srgbClr val="F0FF42"/>
                </a:solidFill>
              </a:endParaRPr>
            </a:p>
          </p:txBody>
        </p:sp>
        <p:sp>
          <p:nvSpPr>
            <p:cNvPr id="10" name="TextBox 9">
              <a:extLst>
                <a:ext uri="{FF2B5EF4-FFF2-40B4-BE49-F238E27FC236}">
                  <a16:creationId xmlns:a16="http://schemas.microsoft.com/office/drawing/2014/main" id="{6F53C1BB-1D3D-39D4-7C59-0BDFC425F282}"/>
                </a:ext>
              </a:extLst>
            </p:cNvPr>
            <p:cNvSpPr txBox="1"/>
            <p:nvPr/>
          </p:nvSpPr>
          <p:spPr>
            <a:xfrm>
              <a:off x="5107687" y="4030084"/>
              <a:ext cx="6524533" cy="5450403"/>
            </a:xfrm>
            <a:prstGeom prst="rect">
              <a:avLst/>
            </a:prstGeom>
            <a:noFill/>
          </p:spPr>
          <p:txBody>
            <a:bodyPr wrap="square">
              <a:spAutoFit/>
            </a:bodyPr>
            <a:lstStyle/>
            <a:p>
              <a:pPr algn="ctr">
                <a:lnSpc>
                  <a:spcPct val="120000"/>
                </a:lnSpc>
              </a:pPr>
              <a:r>
                <a:rPr lang="sv-SE" sz="10000" dirty="0">
                  <a:ln>
                    <a:solidFill>
                      <a:srgbClr val="002060"/>
                    </a:solidFill>
                  </a:ln>
                  <a:solidFill>
                    <a:srgbClr val="F0FF42"/>
                  </a:solidFill>
                  <a:latin typeface="UTM Showcard" panose="02040603050506020204" pitchFamily="18" charset="0"/>
                  <a:cs typeface="Arial" panose="020B0604020202020204" pitchFamily="34" charset="0"/>
                </a:rPr>
                <a:t>DUYÊn </a:t>
              </a:r>
              <a:r>
                <a:rPr lang="sv-SE" sz="10000" dirty="0">
                  <a:ln>
                    <a:solidFill>
                      <a:srgbClr val="002060"/>
                    </a:solidFill>
                  </a:ln>
                  <a:solidFill>
                    <a:schemeClr val="accent2">
                      <a:lumMod val="75000"/>
                    </a:schemeClr>
                  </a:solidFill>
                  <a:latin typeface="UTM Showcard" panose="02040603050506020204" pitchFamily="18" charset="0"/>
                  <a:cs typeface="Arial" panose="020B0604020202020204" pitchFamily="34" charset="0"/>
                </a:rPr>
                <a:t> </a:t>
              </a:r>
              <a:r>
                <a:rPr lang="sv-SE" sz="10000" dirty="0">
                  <a:ln>
                    <a:solidFill>
                      <a:srgbClr val="002060"/>
                    </a:solidFill>
                  </a:ln>
                  <a:solidFill>
                    <a:srgbClr val="A459D1"/>
                  </a:solidFill>
                  <a:latin typeface="UTM Showcard" panose="02040603050506020204" pitchFamily="18" charset="0"/>
                  <a:cs typeface="Arial" panose="020B0604020202020204" pitchFamily="34" charset="0"/>
                </a:rPr>
                <a:t>HẢI</a:t>
              </a:r>
              <a:r>
                <a:rPr lang="sv-SE" sz="10000" dirty="0">
                  <a:ln>
                    <a:solidFill>
                      <a:srgbClr val="002060"/>
                    </a:solidFill>
                  </a:ln>
                  <a:solidFill>
                    <a:schemeClr val="accent2">
                      <a:lumMod val="75000"/>
                    </a:schemeClr>
                  </a:solidFill>
                  <a:latin typeface="UTM Showcard" panose="02040603050506020204" pitchFamily="18" charset="0"/>
                  <a:cs typeface="Arial" panose="020B0604020202020204" pitchFamily="34" charset="0"/>
                </a:rPr>
                <a:t> </a:t>
              </a:r>
              <a:r>
                <a:rPr lang="sv-SE" sz="10000" dirty="0">
                  <a:ln>
                    <a:solidFill>
                      <a:srgbClr val="002060"/>
                    </a:solidFill>
                  </a:ln>
                  <a:solidFill>
                    <a:srgbClr val="FFB84C"/>
                  </a:solidFill>
                  <a:latin typeface="UTM Showcard" panose="02040603050506020204" pitchFamily="18" charset="0"/>
                  <a:cs typeface="Arial" panose="020B0604020202020204" pitchFamily="34" charset="0"/>
                </a:rPr>
                <a:t>MIỀN</a:t>
              </a:r>
              <a:r>
                <a:rPr lang="sv-SE" sz="10000" dirty="0">
                  <a:ln>
                    <a:solidFill>
                      <a:srgbClr val="002060"/>
                    </a:solidFill>
                  </a:ln>
                  <a:solidFill>
                    <a:schemeClr val="accent2">
                      <a:lumMod val="75000"/>
                    </a:schemeClr>
                  </a:solidFill>
                  <a:latin typeface="UTM Showcard" panose="02040603050506020204" pitchFamily="18" charset="0"/>
                  <a:cs typeface="Arial" panose="020B0604020202020204" pitchFamily="34" charset="0"/>
                </a:rPr>
                <a:t> </a:t>
              </a:r>
              <a:r>
                <a:rPr lang="sv-SE" sz="10000" dirty="0">
                  <a:ln>
                    <a:solidFill>
                      <a:srgbClr val="002060"/>
                    </a:solidFill>
                  </a:ln>
                  <a:solidFill>
                    <a:srgbClr val="00FF99"/>
                  </a:solidFill>
                  <a:latin typeface="UTM Showcard" panose="02040603050506020204" pitchFamily="18" charset="0"/>
                  <a:cs typeface="Arial" panose="020B0604020202020204" pitchFamily="34" charset="0"/>
                </a:rPr>
                <a:t>TRUNG</a:t>
              </a:r>
              <a:endParaRPr lang="vi-VN" sz="10000" dirty="0">
                <a:ln>
                  <a:solidFill>
                    <a:srgbClr val="002060"/>
                  </a:solidFill>
                </a:ln>
                <a:solidFill>
                  <a:srgbClr val="F0FF42"/>
                </a:solidFill>
              </a:endParaRPr>
            </a:p>
          </p:txBody>
        </p:sp>
      </p:grpSp>
    </p:spTree>
    <p:extLst>
      <p:ext uri="{BB962C8B-B14F-4D97-AF65-F5344CB8AC3E}">
        <p14:creationId xmlns:p14="http://schemas.microsoft.com/office/powerpoint/2010/main" val="632360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16">
            <a:extLst>
              <a:ext uri="{FF2B5EF4-FFF2-40B4-BE49-F238E27FC236}">
                <a16:creationId xmlns:a16="http://schemas.microsoft.com/office/drawing/2014/main" id="{EB0605A4-67F8-2BB1-D972-0ECBA80C6838}"/>
              </a:ext>
            </a:extLst>
          </p:cNvPr>
          <p:cNvSpPr txBox="1"/>
          <p:nvPr/>
        </p:nvSpPr>
        <p:spPr>
          <a:xfrm>
            <a:off x="595914" y="243114"/>
            <a:ext cx="7027817" cy="630942"/>
          </a:xfrm>
          <a:prstGeom prst="rect">
            <a:avLst/>
          </a:prstGeom>
          <a:noFill/>
        </p:spPr>
        <p:txBody>
          <a:bodyPr wrap="square" rtlCol="0">
            <a:spAutoFit/>
          </a:bodyPr>
          <a:lstStyle/>
          <a:p>
            <a:pPr algn="ctr"/>
            <a:r>
              <a:rPr lang="en-US" sz="3500" b="1">
                <a:solidFill>
                  <a:srgbClr val="0889BC"/>
                </a:solidFill>
              </a:rPr>
              <a:t>2. Một số điểm nổi bật về văn hóa</a:t>
            </a:r>
            <a:endParaRPr lang="en-US" sz="3500" b="1" dirty="0">
              <a:solidFill>
                <a:srgbClr val="0889BC"/>
              </a:solidFill>
            </a:endParaRPr>
          </a:p>
        </p:txBody>
      </p:sp>
      <p:sp>
        <p:nvSpPr>
          <p:cNvPr id="18" name="TextBox 16">
            <a:extLst>
              <a:ext uri="{FF2B5EF4-FFF2-40B4-BE49-F238E27FC236}">
                <a16:creationId xmlns:a16="http://schemas.microsoft.com/office/drawing/2014/main" id="{EB0605A4-67F8-2BB1-D972-0ECBA80C6838}"/>
              </a:ext>
            </a:extLst>
          </p:cNvPr>
          <p:cNvSpPr txBox="1"/>
          <p:nvPr/>
        </p:nvSpPr>
        <p:spPr>
          <a:xfrm>
            <a:off x="1316615" y="766688"/>
            <a:ext cx="7027817" cy="584775"/>
          </a:xfrm>
          <a:prstGeom prst="rect">
            <a:avLst/>
          </a:prstGeom>
          <a:noFill/>
        </p:spPr>
        <p:txBody>
          <a:bodyPr wrap="square" rtlCol="0">
            <a:spAutoFit/>
          </a:bodyPr>
          <a:lstStyle/>
          <a:p>
            <a:r>
              <a:rPr lang="en-US" sz="3200" b="1">
                <a:solidFill>
                  <a:schemeClr val="accent2"/>
                </a:solidFill>
              </a:rPr>
              <a:t>b) Lễ hội</a:t>
            </a:r>
            <a:endParaRPr lang="en-US" sz="3200" b="1" dirty="0">
              <a:solidFill>
                <a:schemeClr val="accent2"/>
              </a:solidFill>
            </a:endParaRPr>
          </a:p>
        </p:txBody>
      </p:sp>
      <p:graphicFrame>
        <p:nvGraphicFramePr>
          <p:cNvPr id="3" name="Table 2"/>
          <p:cNvGraphicFramePr>
            <a:graphicFrameLocks noGrp="1"/>
          </p:cNvGraphicFramePr>
          <p:nvPr/>
        </p:nvGraphicFramePr>
        <p:xfrm>
          <a:off x="441599" y="1397630"/>
          <a:ext cx="7952339" cy="4450080"/>
        </p:xfrm>
        <a:graphic>
          <a:graphicData uri="http://schemas.openxmlformats.org/drawingml/2006/table">
            <a:tbl>
              <a:tblPr firstRow="1" bandRow="1">
                <a:tableStyleId>{5C22544A-7EE6-4342-B048-85BDC9FD1C3A}</a:tableStyleId>
              </a:tblPr>
              <a:tblGrid>
                <a:gridCol w="1275801">
                  <a:extLst>
                    <a:ext uri="{9D8B030D-6E8A-4147-A177-3AD203B41FA5}">
                      <a16:colId xmlns:a16="http://schemas.microsoft.com/office/drawing/2014/main" val="2091970609"/>
                    </a:ext>
                  </a:extLst>
                </a:gridCol>
                <a:gridCol w="2376816">
                  <a:extLst>
                    <a:ext uri="{9D8B030D-6E8A-4147-A177-3AD203B41FA5}">
                      <a16:colId xmlns:a16="http://schemas.microsoft.com/office/drawing/2014/main" val="2927776421"/>
                    </a:ext>
                  </a:extLst>
                </a:gridCol>
                <a:gridCol w="4299722">
                  <a:extLst>
                    <a:ext uri="{9D8B030D-6E8A-4147-A177-3AD203B41FA5}">
                      <a16:colId xmlns:a16="http://schemas.microsoft.com/office/drawing/2014/main" val="595467658"/>
                    </a:ext>
                  </a:extLst>
                </a:gridCol>
              </a:tblGrid>
              <a:tr h="744125">
                <a:tc>
                  <a:txBody>
                    <a:bodyPr/>
                    <a:lstStyle/>
                    <a:p>
                      <a:pPr algn="ctr"/>
                      <a:r>
                        <a:rPr lang="en-US" sz="2800" b="1">
                          <a:solidFill>
                            <a:schemeClr val="tx1"/>
                          </a:solidFill>
                        </a:rPr>
                        <a:t>Tên</a:t>
                      </a:r>
                      <a:r>
                        <a:rPr lang="en-US" sz="2800" b="1" baseline="0">
                          <a:solidFill>
                            <a:schemeClr val="tx1"/>
                          </a:solidFill>
                        </a:rPr>
                        <a:t> </a:t>
                      </a:r>
                      <a:br>
                        <a:rPr lang="en-US" sz="2800" b="1" baseline="0">
                          <a:solidFill>
                            <a:schemeClr val="tx1"/>
                          </a:solidFill>
                        </a:rPr>
                      </a:br>
                      <a:r>
                        <a:rPr lang="en-US" sz="2800" b="1" baseline="0">
                          <a:solidFill>
                            <a:schemeClr val="tx1"/>
                          </a:solidFill>
                        </a:rPr>
                        <a:t>lễ hội</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2800" b="1">
                          <a:solidFill>
                            <a:schemeClr val="tx1"/>
                          </a:solidFill>
                        </a:rPr>
                        <a:t>Thời</a:t>
                      </a:r>
                      <a:r>
                        <a:rPr lang="en-US" sz="2800" b="1" baseline="0">
                          <a:solidFill>
                            <a:schemeClr val="tx1"/>
                          </a:solidFill>
                        </a:rPr>
                        <a:t> gian tổ chức</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2800" b="1">
                          <a:solidFill>
                            <a:schemeClr val="tx1"/>
                          </a:solidFill>
                        </a:rPr>
                        <a:t>Hoạt</a:t>
                      </a:r>
                      <a:r>
                        <a:rPr lang="en-US" sz="2800" b="1" baseline="0">
                          <a:solidFill>
                            <a:schemeClr val="tx1"/>
                          </a:solidFill>
                        </a:rPr>
                        <a:t> động chính</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extLst>
                  <a:ext uri="{0D108BD9-81ED-4DB2-BD59-A6C34878D82A}">
                    <a16:rowId xmlns:a16="http://schemas.microsoft.com/office/drawing/2014/main" val="272316641"/>
                  </a:ext>
                </a:extLst>
              </a:tr>
              <a:tr h="3337930">
                <a:tc>
                  <a:txBody>
                    <a:bodyPr/>
                    <a:lstStyle/>
                    <a:p>
                      <a:pPr algn="ctr"/>
                      <a:r>
                        <a:rPr lang="en-US" sz="2800" b="0">
                          <a:solidFill>
                            <a:schemeClr val="tx1"/>
                          </a:solidFill>
                        </a:rPr>
                        <a:t>Lễ</a:t>
                      </a:r>
                      <a:r>
                        <a:rPr lang="en-US" sz="2800" b="0" baseline="0">
                          <a:solidFill>
                            <a:schemeClr val="tx1"/>
                          </a:solidFill>
                        </a:rPr>
                        <a:t> </a:t>
                      </a:r>
                      <a:br>
                        <a:rPr lang="en-US" sz="2800" b="0" baseline="0">
                          <a:solidFill>
                            <a:schemeClr val="tx1"/>
                          </a:solidFill>
                        </a:rPr>
                      </a:br>
                      <a:r>
                        <a:rPr lang="en-US" sz="2800" b="0" baseline="0">
                          <a:solidFill>
                            <a:schemeClr val="tx1"/>
                          </a:solidFill>
                        </a:rPr>
                        <a:t>hội Cầu Ngư</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r>
                        <a:rPr lang="en-US" sz="2800" b="0">
                          <a:solidFill>
                            <a:schemeClr val="tx1"/>
                          </a:solidFill>
                        </a:rPr>
                        <a:t>Thường</a:t>
                      </a:r>
                      <a:r>
                        <a:rPr lang="en-US" sz="2800" b="0" baseline="0">
                          <a:solidFill>
                            <a:schemeClr val="tx1"/>
                          </a:solidFill>
                        </a:rPr>
                        <a:t> được tổ chức từ 12 tháng Giêng đến tháng 6 âm lịch hằng năm, tùy thuộc mỗi địa phương</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marL="0" indent="0" algn="just">
                        <a:buFontTx/>
                        <a:buNone/>
                      </a:pPr>
                      <a:r>
                        <a:rPr lang="en-US" sz="2800" b="0">
                          <a:solidFill>
                            <a:schemeClr val="tx1"/>
                          </a:solidFill>
                        </a:rPr>
                        <a:t>- Phần</a:t>
                      </a:r>
                      <a:r>
                        <a:rPr lang="en-US" sz="2800" b="0" baseline="0">
                          <a:solidFill>
                            <a:schemeClr val="tx1"/>
                          </a:solidFill>
                        </a:rPr>
                        <a:t> lễ với nghi thức quan trọng nhất là cúng cá Ông (cá Voi).</a:t>
                      </a:r>
                    </a:p>
                    <a:p>
                      <a:pPr marL="0" indent="0" algn="just">
                        <a:buFontTx/>
                        <a:buNone/>
                      </a:pPr>
                      <a:r>
                        <a:rPr lang="en-US" sz="2800" b="0" baseline="0">
                          <a:solidFill>
                            <a:schemeClr val="tx1"/>
                          </a:solidFill>
                        </a:rPr>
                        <a:t>- Phần hội chủ yếu là các trò chơi dân gian đặc trưng của cư dân vùng biển như đua thuyền, lắc thúng, bơi lội, đan lưới, kéo co,…</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extLst>
                  <a:ext uri="{0D108BD9-81ED-4DB2-BD59-A6C34878D82A}">
                    <a16:rowId xmlns:a16="http://schemas.microsoft.com/office/drawing/2014/main" val="3918753808"/>
                  </a:ext>
                </a:extLst>
              </a:tr>
            </a:tbl>
          </a:graphicData>
        </a:graphic>
      </p:graphicFrame>
      <p:grpSp>
        <p:nvGrpSpPr>
          <p:cNvPr id="4" name="Group 3"/>
          <p:cNvGrpSpPr/>
          <p:nvPr/>
        </p:nvGrpSpPr>
        <p:grpSpPr>
          <a:xfrm>
            <a:off x="8454905" y="1295973"/>
            <a:ext cx="3635497" cy="2388975"/>
            <a:chOff x="8454905" y="1295973"/>
            <a:chExt cx="3635497" cy="2388975"/>
          </a:xfrm>
        </p:grpSpPr>
        <p:sp>
          <p:nvSpPr>
            <p:cNvPr id="2" name="Rounded Rectangular Callout 1"/>
            <p:cNvSpPr/>
            <p:nvPr/>
          </p:nvSpPr>
          <p:spPr>
            <a:xfrm>
              <a:off x="8454905" y="1295973"/>
              <a:ext cx="3635497" cy="2388975"/>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binhdinh.gov.vn/publish/thumbnail/2005340/1170x6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7630" y="1539768"/>
              <a:ext cx="3484111" cy="1959440"/>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8907611" y="3551846"/>
            <a:ext cx="1937231" cy="310397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60775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8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8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48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48000">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14:bounceEnd="48000">
                                          <p:cBhvr additive="base">
                                            <p:cTn id="12" dur="500" fill="hold"/>
                                            <p:tgtEl>
                                              <p:spTgt spid="18"/>
                                            </p:tgtEl>
                                            <p:attrNameLst>
                                              <p:attrName>ppt_x</p:attrName>
                                            </p:attrNameLst>
                                          </p:cBhvr>
                                          <p:tavLst>
                                            <p:tav tm="0">
                                              <p:val>
                                                <p:strVal val="0-#ppt_w/2"/>
                                              </p:val>
                                            </p:tav>
                                            <p:tav tm="100000">
                                              <p:val>
                                                <p:strVal val="#ppt_x"/>
                                              </p:val>
                                            </p:tav>
                                          </p:tavLst>
                                        </p:anim>
                                        <p:anim calcmode="lin" valueType="num" p14:bounceEnd="48000">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44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44000">
                                          <p:cBhvr additive="base">
                                            <p:cTn id="16" dur="5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1500"/>
                                </p:stCondLst>
                                <p:childTnLst>
                                  <p:par>
                                    <p:cTn id="23" presetID="2" presetClass="entr" presetSubtype="8" fill="hold" nodeType="afterEffect" p14:presetBounceEnd="6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60000">
                                          <p:cBhvr additive="base">
                                            <p:cTn id="25"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2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150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7"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16">
            <a:extLst>
              <a:ext uri="{FF2B5EF4-FFF2-40B4-BE49-F238E27FC236}">
                <a16:creationId xmlns:a16="http://schemas.microsoft.com/office/drawing/2014/main" id="{EB0605A4-67F8-2BB1-D972-0ECBA80C6838}"/>
              </a:ext>
            </a:extLst>
          </p:cNvPr>
          <p:cNvSpPr txBox="1"/>
          <p:nvPr/>
        </p:nvSpPr>
        <p:spPr>
          <a:xfrm>
            <a:off x="595914" y="243114"/>
            <a:ext cx="7027817" cy="630942"/>
          </a:xfrm>
          <a:prstGeom prst="rect">
            <a:avLst/>
          </a:prstGeom>
          <a:noFill/>
        </p:spPr>
        <p:txBody>
          <a:bodyPr wrap="square" rtlCol="0">
            <a:spAutoFit/>
          </a:bodyPr>
          <a:lstStyle/>
          <a:p>
            <a:pPr algn="ctr"/>
            <a:r>
              <a:rPr lang="en-US" sz="3500" b="1">
                <a:solidFill>
                  <a:srgbClr val="0889BC"/>
                </a:solidFill>
              </a:rPr>
              <a:t>2. Một số điểm nổi bật về văn hóa</a:t>
            </a:r>
            <a:endParaRPr lang="en-US" sz="3500" b="1" dirty="0">
              <a:solidFill>
                <a:srgbClr val="0889BC"/>
              </a:solidFill>
            </a:endParaRPr>
          </a:p>
        </p:txBody>
      </p:sp>
      <p:sp>
        <p:nvSpPr>
          <p:cNvPr id="18" name="TextBox 16">
            <a:extLst>
              <a:ext uri="{FF2B5EF4-FFF2-40B4-BE49-F238E27FC236}">
                <a16:creationId xmlns:a16="http://schemas.microsoft.com/office/drawing/2014/main" id="{EB0605A4-67F8-2BB1-D972-0ECBA80C6838}"/>
              </a:ext>
            </a:extLst>
          </p:cNvPr>
          <p:cNvSpPr txBox="1"/>
          <p:nvPr/>
        </p:nvSpPr>
        <p:spPr>
          <a:xfrm>
            <a:off x="1316615" y="766688"/>
            <a:ext cx="7027817" cy="584775"/>
          </a:xfrm>
          <a:prstGeom prst="rect">
            <a:avLst/>
          </a:prstGeom>
          <a:noFill/>
        </p:spPr>
        <p:txBody>
          <a:bodyPr wrap="square" rtlCol="0">
            <a:spAutoFit/>
          </a:bodyPr>
          <a:lstStyle/>
          <a:p>
            <a:r>
              <a:rPr lang="en-US" sz="3200" b="1">
                <a:solidFill>
                  <a:schemeClr val="accent2"/>
                </a:solidFill>
              </a:rPr>
              <a:t>b) Lễ hội</a:t>
            </a:r>
            <a:endParaRPr lang="en-US" sz="3200" b="1" dirty="0">
              <a:solidFill>
                <a:schemeClr val="accent2"/>
              </a:solidFill>
            </a:endParaRPr>
          </a:p>
        </p:txBody>
      </p:sp>
      <p:graphicFrame>
        <p:nvGraphicFramePr>
          <p:cNvPr id="3" name="Table 2"/>
          <p:cNvGraphicFramePr>
            <a:graphicFrameLocks noGrp="1"/>
          </p:cNvGraphicFramePr>
          <p:nvPr/>
        </p:nvGraphicFramePr>
        <p:xfrm>
          <a:off x="441599" y="1397630"/>
          <a:ext cx="7952339" cy="4876800"/>
        </p:xfrm>
        <a:graphic>
          <a:graphicData uri="http://schemas.openxmlformats.org/drawingml/2006/table">
            <a:tbl>
              <a:tblPr firstRow="1" bandRow="1">
                <a:tableStyleId>{5C22544A-7EE6-4342-B048-85BDC9FD1C3A}</a:tableStyleId>
              </a:tblPr>
              <a:tblGrid>
                <a:gridCol w="1275801">
                  <a:extLst>
                    <a:ext uri="{9D8B030D-6E8A-4147-A177-3AD203B41FA5}">
                      <a16:colId xmlns:a16="http://schemas.microsoft.com/office/drawing/2014/main" val="2091970609"/>
                    </a:ext>
                  </a:extLst>
                </a:gridCol>
                <a:gridCol w="2376816">
                  <a:extLst>
                    <a:ext uri="{9D8B030D-6E8A-4147-A177-3AD203B41FA5}">
                      <a16:colId xmlns:a16="http://schemas.microsoft.com/office/drawing/2014/main" val="2927776421"/>
                    </a:ext>
                  </a:extLst>
                </a:gridCol>
                <a:gridCol w="4299722">
                  <a:extLst>
                    <a:ext uri="{9D8B030D-6E8A-4147-A177-3AD203B41FA5}">
                      <a16:colId xmlns:a16="http://schemas.microsoft.com/office/drawing/2014/main" val="595467658"/>
                    </a:ext>
                  </a:extLst>
                </a:gridCol>
              </a:tblGrid>
              <a:tr h="744125">
                <a:tc>
                  <a:txBody>
                    <a:bodyPr/>
                    <a:lstStyle/>
                    <a:p>
                      <a:pPr algn="ctr"/>
                      <a:r>
                        <a:rPr lang="en-US" sz="2800" b="1">
                          <a:solidFill>
                            <a:schemeClr val="tx1"/>
                          </a:solidFill>
                        </a:rPr>
                        <a:t>Tên</a:t>
                      </a:r>
                      <a:r>
                        <a:rPr lang="en-US" sz="2800" b="1" baseline="0">
                          <a:solidFill>
                            <a:schemeClr val="tx1"/>
                          </a:solidFill>
                        </a:rPr>
                        <a:t> </a:t>
                      </a:r>
                      <a:br>
                        <a:rPr lang="en-US" sz="2800" b="1" baseline="0">
                          <a:solidFill>
                            <a:schemeClr val="tx1"/>
                          </a:solidFill>
                        </a:rPr>
                      </a:br>
                      <a:r>
                        <a:rPr lang="en-US" sz="2800" b="1" baseline="0">
                          <a:solidFill>
                            <a:schemeClr val="tx1"/>
                          </a:solidFill>
                        </a:rPr>
                        <a:t>lễ hội</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2800" b="1">
                          <a:solidFill>
                            <a:schemeClr val="tx1"/>
                          </a:solidFill>
                        </a:rPr>
                        <a:t>Thời</a:t>
                      </a:r>
                      <a:r>
                        <a:rPr lang="en-US" sz="2800" b="1" baseline="0">
                          <a:solidFill>
                            <a:schemeClr val="tx1"/>
                          </a:solidFill>
                        </a:rPr>
                        <a:t> gian tổ chức</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2800" b="1">
                          <a:solidFill>
                            <a:schemeClr val="tx1"/>
                          </a:solidFill>
                        </a:rPr>
                        <a:t>Hoạt</a:t>
                      </a:r>
                      <a:r>
                        <a:rPr lang="en-US" sz="2800" b="1" baseline="0">
                          <a:solidFill>
                            <a:schemeClr val="tx1"/>
                          </a:solidFill>
                        </a:rPr>
                        <a:t> động chính</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extLst>
                  <a:ext uri="{0D108BD9-81ED-4DB2-BD59-A6C34878D82A}">
                    <a16:rowId xmlns:a16="http://schemas.microsoft.com/office/drawing/2014/main" val="272316641"/>
                  </a:ext>
                </a:extLst>
              </a:tr>
              <a:tr h="3337930">
                <a:tc>
                  <a:txBody>
                    <a:bodyPr/>
                    <a:lstStyle/>
                    <a:p>
                      <a:pPr algn="ctr"/>
                      <a:r>
                        <a:rPr lang="en-US" sz="2800" b="0">
                          <a:solidFill>
                            <a:schemeClr val="tx1"/>
                          </a:solidFill>
                        </a:rPr>
                        <a:t>Lễ</a:t>
                      </a:r>
                      <a:r>
                        <a:rPr lang="en-US" sz="2800" b="0" baseline="0">
                          <a:solidFill>
                            <a:schemeClr val="tx1"/>
                          </a:solidFill>
                        </a:rPr>
                        <a:t> </a:t>
                      </a:r>
                      <a:br>
                        <a:rPr lang="en-US" sz="2800" b="0" baseline="0">
                          <a:solidFill>
                            <a:schemeClr val="tx1"/>
                          </a:solidFill>
                        </a:rPr>
                      </a:br>
                      <a:r>
                        <a:rPr lang="en-US" sz="2800" b="0" baseline="0">
                          <a:solidFill>
                            <a:schemeClr val="tx1"/>
                          </a:solidFill>
                        </a:rPr>
                        <a:t>hội </a:t>
                      </a:r>
                      <a:br>
                        <a:rPr lang="en-US" sz="2800" b="0" baseline="0">
                          <a:solidFill>
                            <a:schemeClr val="tx1"/>
                          </a:solidFill>
                        </a:rPr>
                      </a:br>
                      <a:r>
                        <a:rPr lang="en-US" sz="2800" b="0" baseline="0">
                          <a:solidFill>
                            <a:schemeClr val="tx1"/>
                          </a:solidFill>
                        </a:rPr>
                        <a:t>Ka-tê</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r>
                        <a:rPr lang="en-US" sz="2800" b="0">
                          <a:solidFill>
                            <a:schemeClr val="tx1"/>
                          </a:solidFill>
                        </a:rPr>
                        <a:t>Tháng</a:t>
                      </a:r>
                      <a:r>
                        <a:rPr lang="en-US" sz="2800" b="0" baseline="0">
                          <a:solidFill>
                            <a:schemeClr val="tx1"/>
                          </a:solidFill>
                        </a:rPr>
                        <a:t> 7 hằng năm theo lịch Chăm (tháng 9 hoặc tháng 10 dương lịch).</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marL="0" indent="0" algn="just">
                        <a:buFontTx/>
                        <a:buNone/>
                      </a:pPr>
                      <a:r>
                        <a:rPr lang="en-US" sz="2800" b="0">
                          <a:solidFill>
                            <a:schemeClr val="tx1"/>
                          </a:solidFill>
                        </a:rPr>
                        <a:t>-Phần</a:t>
                      </a:r>
                      <a:r>
                        <a:rPr lang="en-US" sz="2800" b="0" baseline="0">
                          <a:solidFill>
                            <a:schemeClr val="tx1"/>
                          </a:solidFill>
                        </a:rPr>
                        <a:t> lễ gồm các nghi lễ truyền thống: lễ rước y trang, đại lễ cúng mừng Ka-tê tại tháp chính,...</a:t>
                      </a:r>
                    </a:p>
                    <a:p>
                      <a:pPr marL="0" indent="0" algn="just">
                        <a:buFontTx/>
                        <a:buNone/>
                      </a:pPr>
                      <a:r>
                        <a:rPr lang="en-US" sz="2800" b="0" baseline="0">
                          <a:solidFill>
                            <a:schemeClr val="tx1"/>
                          </a:solidFill>
                        </a:rPr>
                        <a:t>- Phần hội với các trò chơi dân gian như thi đi cà kheo, làm bánh gừng, thi giã gạo, đội nước vượt chướng ngại vật,…</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extLst>
                  <a:ext uri="{0D108BD9-81ED-4DB2-BD59-A6C34878D82A}">
                    <a16:rowId xmlns:a16="http://schemas.microsoft.com/office/drawing/2014/main" val="3918753808"/>
                  </a:ext>
                </a:extLst>
              </a:tr>
            </a:tbl>
          </a:graphicData>
        </a:graphic>
      </p:graphicFrame>
      <p:grpSp>
        <p:nvGrpSpPr>
          <p:cNvPr id="5" name="Group 4"/>
          <p:cNvGrpSpPr/>
          <p:nvPr/>
        </p:nvGrpSpPr>
        <p:grpSpPr>
          <a:xfrm>
            <a:off x="8454905" y="1295973"/>
            <a:ext cx="3635497" cy="2388975"/>
            <a:chOff x="8454905" y="1295973"/>
            <a:chExt cx="3635497" cy="2388975"/>
          </a:xfrm>
        </p:grpSpPr>
        <p:sp>
          <p:nvSpPr>
            <p:cNvPr id="2" name="Rounded Rectangular Callout 1"/>
            <p:cNvSpPr/>
            <p:nvPr/>
          </p:nvSpPr>
          <p:spPr>
            <a:xfrm>
              <a:off x="8454905" y="1295973"/>
              <a:ext cx="3635497" cy="2388975"/>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descr="Đồng bào Chăm ở Ninh Thuận vui đón Lễ hội Katê năm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658" y="1336096"/>
              <a:ext cx="3459389" cy="2286574"/>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8907611" y="3551846"/>
            <a:ext cx="1937231" cy="310397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54409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8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8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48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48000">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14:bounceEnd="48000">
                                          <p:cBhvr additive="base">
                                            <p:cTn id="12" dur="500" fill="hold"/>
                                            <p:tgtEl>
                                              <p:spTgt spid="18"/>
                                            </p:tgtEl>
                                            <p:attrNameLst>
                                              <p:attrName>ppt_x</p:attrName>
                                            </p:attrNameLst>
                                          </p:cBhvr>
                                          <p:tavLst>
                                            <p:tav tm="0">
                                              <p:val>
                                                <p:strVal val="0-#ppt_w/2"/>
                                              </p:val>
                                            </p:tav>
                                            <p:tav tm="100000">
                                              <p:val>
                                                <p:strVal val="#ppt_x"/>
                                              </p:val>
                                            </p:tav>
                                          </p:tavLst>
                                        </p:anim>
                                        <p:anim calcmode="lin" valueType="num" p14:bounceEnd="48000">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44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44000">
                                          <p:cBhvr additive="base">
                                            <p:cTn id="16" dur="5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par>
                              <p:cTn id="22" fill="hold">
                                <p:stCondLst>
                                  <p:cond delay="1500"/>
                                </p:stCondLst>
                                <p:childTnLst>
                                  <p:par>
                                    <p:cTn id="23" presetID="2" presetClass="entr" presetSubtype="8" fill="hold" nodeType="afterEffect" p14:presetBounceEnd="6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60000">
                                          <p:cBhvr additive="base">
                                            <p:cTn id="25"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2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par>
                              <p:cTn id="22" fill="hold">
                                <p:stCondLst>
                                  <p:cond delay="150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7"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792"/>
          <a:stretch/>
        </p:blipFill>
        <p:spPr>
          <a:xfrm>
            <a:off x="0" y="-19050"/>
            <a:ext cx="12192000" cy="6877050"/>
          </a:xfrm>
          <a:prstGeom prst="rect">
            <a:avLst/>
          </a:prstGeom>
        </p:spPr>
      </p:pic>
      <p:grpSp>
        <p:nvGrpSpPr>
          <p:cNvPr id="30" name="Nhóm 5">
            <a:extLst>
              <a:ext uri="{FF2B5EF4-FFF2-40B4-BE49-F238E27FC236}">
                <a16:creationId xmlns:a16="http://schemas.microsoft.com/office/drawing/2014/main" id="{83A51D87-DB80-4882-8CB9-0DA9FB55160E}"/>
              </a:ext>
            </a:extLst>
          </p:cNvPr>
          <p:cNvGrpSpPr/>
          <p:nvPr/>
        </p:nvGrpSpPr>
        <p:grpSpPr>
          <a:xfrm rot="1063868">
            <a:off x="2807194" y="846711"/>
            <a:ext cx="8977836" cy="2876384"/>
            <a:chOff x="2869990" y="3374177"/>
            <a:chExt cx="6694915" cy="1728741"/>
          </a:xfrm>
        </p:grpSpPr>
        <p:sp>
          <p:nvSpPr>
            <p:cNvPr id="31" name="TextBox 12">
              <a:extLst>
                <a:ext uri="{FF2B5EF4-FFF2-40B4-BE49-F238E27FC236}">
                  <a16:creationId xmlns:a16="http://schemas.microsoft.com/office/drawing/2014/main" id="{0F65B26C-A7E4-73F6-34CE-4F4B9F09A655}"/>
                </a:ext>
              </a:extLst>
            </p:cNvPr>
            <p:cNvSpPr txBox="1"/>
            <p:nvPr/>
          </p:nvSpPr>
          <p:spPr>
            <a:xfrm rot="20527286">
              <a:off x="2876480" y="3390535"/>
              <a:ext cx="6688425" cy="1712383"/>
            </a:xfrm>
            <a:prstGeom prst="rect">
              <a:avLst/>
            </a:prstGeom>
            <a:noFill/>
          </p:spPr>
          <p:txBody>
            <a:bodyPr wrap="square" rtlCol="0">
              <a:prstTxWarp prst="textPlain">
                <a:avLst/>
              </a:prstTxWarp>
              <a:spAutoFit/>
            </a:bodyPr>
            <a:lstStyle/>
            <a:p>
              <a:pPr algn="ctr"/>
              <a:r>
                <a:rPr lang="en-US" sz="20000">
                  <a:ln w="190500">
                    <a:solidFill>
                      <a:schemeClr val="bg1"/>
                    </a:solidFill>
                  </a:ln>
                  <a:latin typeface="UTM Edwardian" panose="02040603050506020204" pitchFamily="18" charset="0"/>
                  <a:ea typeface="LNTH-LuoLuoNotangYuanTi 1" pitchFamily="2" charset="-128"/>
                  <a:cs typeface="LNTH-LuoLuoNotangYuanTi 1" pitchFamily="2" charset="-128"/>
                </a:rPr>
                <a:t>Luyện tập</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32" name="TextBox 12">
              <a:extLst>
                <a:ext uri="{FF2B5EF4-FFF2-40B4-BE49-F238E27FC236}">
                  <a16:creationId xmlns:a16="http://schemas.microsoft.com/office/drawing/2014/main" id="{39558897-5318-3EE5-0B83-D9C558818F0E}"/>
                </a:ext>
              </a:extLst>
            </p:cNvPr>
            <p:cNvSpPr txBox="1"/>
            <p:nvPr/>
          </p:nvSpPr>
          <p:spPr>
            <a:xfrm rot="20527286">
              <a:off x="2869990" y="3374177"/>
              <a:ext cx="6688425" cy="1712383"/>
            </a:xfrm>
            <a:prstGeom prst="rect">
              <a:avLst/>
            </a:prstGeom>
            <a:noFill/>
          </p:spPr>
          <p:txBody>
            <a:bodyPr wrap="square" rtlCol="0">
              <a:prstTxWarp prst="textPlain">
                <a:avLst/>
              </a:prstTxWarp>
              <a:spAutoFit/>
            </a:bodyPr>
            <a:lstStyle/>
            <a:p>
              <a:pPr algn="ctr"/>
              <a:r>
                <a:rPr lang="en-US" sz="20000">
                  <a:ln w="0"/>
                  <a:solidFill>
                    <a:srgbClr val="C00000"/>
                  </a:solidFill>
                  <a:latin typeface="UTM Edwardian" panose="02040603050506020204" pitchFamily="18" charset="0"/>
                  <a:ea typeface="LNTH-LuoLuoNotangYuanTi 1" pitchFamily="2" charset="-128"/>
                  <a:cs typeface="LNTH-LuoLuoNotangYuanTi 1" pitchFamily="2" charset="-128"/>
                </a:rPr>
                <a:t>Luyện tập</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4213973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ounded Rectangular Callout 1"/>
          <p:cNvSpPr/>
          <p:nvPr/>
        </p:nvSpPr>
        <p:spPr>
          <a:xfrm>
            <a:off x="3644324" y="712459"/>
            <a:ext cx="8021782" cy="1731819"/>
          </a:xfrm>
          <a:prstGeom prst="wedgeRoundRectCallout">
            <a:avLst>
              <a:gd name="adj1" fmla="val 41351"/>
              <a:gd name="adj2" fmla="val 94500"/>
              <a:gd name="adj3" fmla="val 16667"/>
            </a:avLst>
          </a:prstGeom>
          <a:solidFill>
            <a:srgbClr val="D4FF5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Em hãy liệt kê những tỉnh, thành phố của vùng Duyên hải miền Trung có di sản văn hóa thế giới. Kể tên những di sản đó .</a:t>
            </a:r>
          </a:p>
        </p:txBody>
      </p:sp>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9058207" y="2248018"/>
            <a:ext cx="2710137" cy="4342379"/>
          </a:xfrm>
          <a:prstGeom prst="rect">
            <a:avLst/>
          </a:prstGeom>
          <a:effectLst>
            <a:outerShdw blurRad="76200" dir="18900000" sy="23000" kx="-1200000" algn="bl" rotWithShape="0">
              <a:prstClr val="black">
                <a:alpha val="20000"/>
              </a:prstClr>
            </a:outerShdw>
          </a:effectLst>
        </p:spPr>
      </p:pic>
      <p:graphicFrame>
        <p:nvGraphicFramePr>
          <p:cNvPr id="4" name="Table 3"/>
          <p:cNvGraphicFramePr>
            <a:graphicFrameLocks noGrp="1"/>
          </p:cNvGraphicFramePr>
          <p:nvPr/>
        </p:nvGraphicFramePr>
        <p:xfrm>
          <a:off x="642825" y="2597982"/>
          <a:ext cx="8127999" cy="3118411"/>
        </p:xfrm>
        <a:graphic>
          <a:graphicData uri="http://schemas.openxmlformats.org/drawingml/2006/table">
            <a:tbl>
              <a:tblPr firstRow="1" bandRow="1">
                <a:tableStyleId>{5C22544A-7EE6-4342-B048-85BDC9FD1C3A}</a:tableStyleId>
              </a:tblPr>
              <a:tblGrid>
                <a:gridCol w="1114294">
                  <a:extLst>
                    <a:ext uri="{9D8B030D-6E8A-4147-A177-3AD203B41FA5}">
                      <a16:colId xmlns:a16="http://schemas.microsoft.com/office/drawing/2014/main" val="1025053037"/>
                    </a:ext>
                  </a:extLst>
                </a:gridCol>
                <a:gridCol w="4304372">
                  <a:extLst>
                    <a:ext uri="{9D8B030D-6E8A-4147-A177-3AD203B41FA5}">
                      <a16:colId xmlns:a16="http://schemas.microsoft.com/office/drawing/2014/main" val="3834628524"/>
                    </a:ext>
                  </a:extLst>
                </a:gridCol>
                <a:gridCol w="2709333">
                  <a:extLst>
                    <a:ext uri="{9D8B030D-6E8A-4147-A177-3AD203B41FA5}">
                      <a16:colId xmlns:a16="http://schemas.microsoft.com/office/drawing/2014/main" val="897576678"/>
                    </a:ext>
                  </a:extLst>
                </a:gridCol>
              </a:tblGrid>
              <a:tr h="662740">
                <a:tc>
                  <a:txBody>
                    <a:bodyPr/>
                    <a:lstStyle/>
                    <a:p>
                      <a:pPr algn="ctr"/>
                      <a:r>
                        <a:rPr lang="en-US" sz="2800">
                          <a:solidFill>
                            <a:schemeClr val="tx1"/>
                          </a:solidFill>
                        </a:rPr>
                        <a:t>STT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a:txBody>
                    <a:bodyPr/>
                    <a:lstStyle/>
                    <a:p>
                      <a:pPr algn="ctr"/>
                      <a:r>
                        <a:rPr lang="en-US" sz="2800">
                          <a:solidFill>
                            <a:schemeClr val="tx1"/>
                          </a:solidFill>
                        </a:rPr>
                        <a:t>Tên</a:t>
                      </a:r>
                      <a:r>
                        <a:rPr lang="en-US" sz="2800" baseline="0">
                          <a:solidFill>
                            <a:schemeClr val="tx1"/>
                          </a:solidFill>
                        </a:rPr>
                        <a:t> di sản</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a:txBody>
                    <a:bodyPr/>
                    <a:lstStyle/>
                    <a:p>
                      <a:pPr algn="ctr"/>
                      <a:r>
                        <a:rPr lang="en-US" sz="2800">
                          <a:solidFill>
                            <a:schemeClr val="tx1"/>
                          </a:solidFill>
                        </a:rPr>
                        <a:t>Tỉnh,</a:t>
                      </a:r>
                      <a:r>
                        <a:rPr lang="en-US" sz="2800" baseline="0">
                          <a:solidFill>
                            <a:schemeClr val="tx1"/>
                          </a:solidFill>
                        </a:rPr>
                        <a:t> thành phố</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extLst>
                  <a:ext uri="{0D108BD9-81ED-4DB2-BD59-A6C34878D82A}">
                    <a16:rowId xmlns:a16="http://schemas.microsoft.com/office/drawing/2014/main" val="2614119151"/>
                  </a:ext>
                </a:extLst>
              </a:tr>
              <a:tr h="818557">
                <a:tc>
                  <a:txBody>
                    <a:bodyPr/>
                    <a:lstStyle/>
                    <a:p>
                      <a:pPr algn="ctr"/>
                      <a:r>
                        <a:rPr lang="en-US" sz="2400" b="1"/>
                        <a:t>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a:txBody>
                    <a:bodyPr/>
                    <a:lstStyle/>
                    <a:p>
                      <a:pPr algn="ctr"/>
                      <a:r>
                        <a:rPr lang="en-US" sz="24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a:txBody>
                    <a:bodyPr/>
                    <a:lstStyle/>
                    <a:p>
                      <a:pPr algn="ctr"/>
                      <a:r>
                        <a:rPr lang="en-US" sz="24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extLst>
                  <a:ext uri="{0D108BD9-81ED-4DB2-BD59-A6C34878D82A}">
                    <a16:rowId xmlns:a16="http://schemas.microsoft.com/office/drawing/2014/main" val="4095330475"/>
                  </a:ext>
                </a:extLst>
              </a:tr>
              <a:tr h="818557">
                <a:tc>
                  <a:txBody>
                    <a:bodyPr/>
                    <a:lstStyle/>
                    <a:p>
                      <a:pPr algn="ctr"/>
                      <a:r>
                        <a:rPr lang="en-US" sz="2400" b="1"/>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a:txBody>
                    <a:bodyPr/>
                    <a:lstStyle/>
                    <a:p>
                      <a:pPr algn="ctr"/>
                      <a:r>
                        <a:rPr lang="en-US" sz="24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a:txBody>
                    <a:bodyPr/>
                    <a:lstStyle/>
                    <a:p>
                      <a:pPr algn="ctr"/>
                      <a:r>
                        <a:rPr lang="en-US" sz="24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extLst>
                  <a:ext uri="{0D108BD9-81ED-4DB2-BD59-A6C34878D82A}">
                    <a16:rowId xmlns:a16="http://schemas.microsoft.com/office/drawing/2014/main" val="3261636369"/>
                  </a:ext>
                </a:extLst>
              </a:tr>
              <a:tr h="818557">
                <a:tc>
                  <a:txBody>
                    <a:bodyPr/>
                    <a:lstStyle/>
                    <a:p>
                      <a:pPr algn="ctr"/>
                      <a:r>
                        <a:rPr lang="en-US" sz="24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a:txBody>
                    <a:bodyPr/>
                    <a:lstStyle/>
                    <a:p>
                      <a:pPr algn="ctr"/>
                      <a:r>
                        <a:rPr lang="en-US" sz="24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a:txBody>
                    <a:bodyPr/>
                    <a:lstStyle/>
                    <a:p>
                      <a:pPr algn="ctr"/>
                      <a:r>
                        <a:rPr lang="en-US" sz="24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extLst>
                  <a:ext uri="{0D108BD9-81ED-4DB2-BD59-A6C34878D82A}">
                    <a16:rowId xmlns:a16="http://schemas.microsoft.com/office/drawing/2014/main" val="2964182245"/>
                  </a:ext>
                </a:extLst>
              </a:tr>
            </a:tbl>
          </a:graphicData>
        </a:graphic>
      </p:graphicFrame>
      <p:grpSp>
        <p:nvGrpSpPr>
          <p:cNvPr id="15" name="Group 14"/>
          <p:cNvGrpSpPr/>
          <p:nvPr/>
        </p:nvGrpSpPr>
        <p:grpSpPr>
          <a:xfrm rot="20678464">
            <a:off x="213254" y="472318"/>
            <a:ext cx="3505200" cy="1033451"/>
            <a:chOff x="3006435" y="3279593"/>
            <a:chExt cx="8242135" cy="1033451"/>
          </a:xfrm>
        </p:grpSpPr>
        <p:sp>
          <p:nvSpPr>
            <p:cNvPr id="16" name="TextBox 15"/>
            <p:cNvSpPr txBox="1"/>
            <p:nvPr/>
          </p:nvSpPr>
          <p:spPr>
            <a:xfrm>
              <a:off x="3006435" y="3297381"/>
              <a:ext cx="8242135" cy="1015663"/>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sp>
          <p:nvSpPr>
            <p:cNvPr id="17" name="TextBox 16"/>
            <p:cNvSpPr txBox="1"/>
            <p:nvPr/>
          </p:nvSpPr>
          <p:spPr>
            <a:xfrm>
              <a:off x="3006435" y="3279593"/>
              <a:ext cx="8242135" cy="1015663"/>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grpSp>
    </p:spTree>
    <p:extLst>
      <p:ext uri="{BB962C8B-B14F-4D97-AF65-F5344CB8AC3E}">
        <p14:creationId xmlns:p14="http://schemas.microsoft.com/office/powerpoint/2010/main" val="2119712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1500"/>
                                </p:stCondLst>
                                <p:childTnLst>
                                  <p:par>
                                    <p:cTn id="18" presetID="2" presetClass="entr" presetSubtype="8" fill="hold" nodeType="afterEffect" p14:presetBounceEnd="60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60000">
                                          <p:cBhvr additive="base">
                                            <p:cTn id="20"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4792"/>
          <a:stretch/>
        </p:blipFill>
        <p:spPr>
          <a:xfrm>
            <a:off x="0" y="-19050"/>
            <a:ext cx="12192000" cy="6877050"/>
          </a:xfrm>
          <a:prstGeom prst="rect">
            <a:avLst/>
          </a:prstGeom>
        </p:spPr>
      </p:pic>
      <p:grpSp>
        <p:nvGrpSpPr>
          <p:cNvPr id="16" name="Group 15"/>
          <p:cNvGrpSpPr/>
          <p:nvPr/>
        </p:nvGrpSpPr>
        <p:grpSpPr>
          <a:xfrm>
            <a:off x="0" y="882588"/>
            <a:ext cx="13026571" cy="1464338"/>
            <a:chOff x="3006435" y="3279593"/>
            <a:chExt cx="8242135" cy="1464338"/>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3" name="TextBox 12"/>
            <p:cNvSpPr txBox="1"/>
            <p:nvPr/>
          </p:nvSpPr>
          <p:spPr>
            <a:xfrm>
              <a:off x="3006435" y="3279593"/>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6908800" y="2541675"/>
            <a:ext cx="2743200" cy="4395354"/>
          </a:xfrm>
          <a:prstGeom prst="rect">
            <a:avLst/>
          </a:prstGeom>
          <a:effectLst>
            <a:outerShdw blurRad="76200" dir="18900000" sy="23000" kx="-1200000" algn="bl" rotWithShape="0">
              <a:prstClr val="black">
                <a:alpha val="20000"/>
              </a:prstClr>
            </a:outerShdw>
          </a:effec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368800" y="2425955"/>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53074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4000">
                                          <p:cBhvr additive="base">
                                            <p:cTn id="14"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4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94815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9519963" y="2313438"/>
            <a:ext cx="2710137" cy="4342379"/>
          </a:xfrm>
          <a:prstGeom prst="rect">
            <a:avLst/>
          </a:prstGeom>
          <a:effectLst>
            <a:outerShdw blurRad="76200" dir="18900000" sy="23000" kx="-1200000" algn="bl" rotWithShape="0">
              <a:prstClr val="black">
                <a:alpha val="20000"/>
              </a:prstClr>
            </a:outerShdw>
          </a:effectLst>
        </p:spPr>
      </p:pic>
      <p:graphicFrame>
        <p:nvGraphicFramePr>
          <p:cNvPr id="4" name="Table 3"/>
          <p:cNvGraphicFramePr>
            <a:graphicFrameLocks noGrp="1"/>
          </p:cNvGraphicFramePr>
          <p:nvPr/>
        </p:nvGraphicFramePr>
        <p:xfrm>
          <a:off x="1049225" y="1070005"/>
          <a:ext cx="8893061" cy="4890654"/>
        </p:xfrm>
        <a:graphic>
          <a:graphicData uri="http://schemas.openxmlformats.org/drawingml/2006/table">
            <a:tbl>
              <a:tblPr firstRow="1" bandRow="1">
                <a:tableStyleId>{5C22544A-7EE6-4342-B048-85BDC9FD1C3A}</a:tableStyleId>
              </a:tblPr>
              <a:tblGrid>
                <a:gridCol w="1219179">
                  <a:extLst>
                    <a:ext uri="{9D8B030D-6E8A-4147-A177-3AD203B41FA5}">
                      <a16:colId xmlns:a16="http://schemas.microsoft.com/office/drawing/2014/main" val="1025053037"/>
                    </a:ext>
                  </a:extLst>
                </a:gridCol>
                <a:gridCol w="4709528">
                  <a:extLst>
                    <a:ext uri="{9D8B030D-6E8A-4147-A177-3AD203B41FA5}">
                      <a16:colId xmlns:a16="http://schemas.microsoft.com/office/drawing/2014/main" val="3834628524"/>
                    </a:ext>
                  </a:extLst>
                </a:gridCol>
                <a:gridCol w="2964354">
                  <a:extLst>
                    <a:ext uri="{9D8B030D-6E8A-4147-A177-3AD203B41FA5}">
                      <a16:colId xmlns:a16="http://schemas.microsoft.com/office/drawing/2014/main" val="897576678"/>
                    </a:ext>
                  </a:extLst>
                </a:gridCol>
              </a:tblGrid>
              <a:tr h="662740">
                <a:tc>
                  <a:txBody>
                    <a:bodyPr/>
                    <a:lstStyle/>
                    <a:p>
                      <a:pPr algn="ctr"/>
                      <a:r>
                        <a:rPr lang="en-US" sz="2800" dirty="0">
                          <a:solidFill>
                            <a:schemeClr val="tx1"/>
                          </a:solidFill>
                        </a:rPr>
                        <a:t>STT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a:txBody>
                    <a:bodyPr/>
                    <a:lstStyle/>
                    <a:p>
                      <a:pPr algn="ctr"/>
                      <a:r>
                        <a:rPr lang="en-US" sz="2800">
                          <a:solidFill>
                            <a:schemeClr val="tx1"/>
                          </a:solidFill>
                        </a:rPr>
                        <a:t>Tên</a:t>
                      </a:r>
                      <a:r>
                        <a:rPr lang="en-US" sz="2800" baseline="0">
                          <a:solidFill>
                            <a:schemeClr val="tx1"/>
                          </a:solidFill>
                        </a:rPr>
                        <a:t> di sản</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a:txBody>
                    <a:bodyPr/>
                    <a:lstStyle/>
                    <a:p>
                      <a:pPr algn="ctr"/>
                      <a:r>
                        <a:rPr lang="en-US" sz="2800">
                          <a:solidFill>
                            <a:schemeClr val="tx1"/>
                          </a:solidFill>
                        </a:rPr>
                        <a:t>Tỉnh,</a:t>
                      </a:r>
                      <a:r>
                        <a:rPr lang="en-US" sz="2800" baseline="0">
                          <a:solidFill>
                            <a:schemeClr val="tx1"/>
                          </a:solidFill>
                        </a:rPr>
                        <a:t> thành phố</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extLst>
                  <a:ext uri="{0D108BD9-81ED-4DB2-BD59-A6C34878D82A}">
                    <a16:rowId xmlns:a16="http://schemas.microsoft.com/office/drawing/2014/main" val="2614119151"/>
                  </a:ext>
                </a:extLst>
              </a:tr>
              <a:tr h="387000">
                <a:tc gridSpan="3">
                  <a:txBody>
                    <a:bodyPr/>
                    <a:lstStyle/>
                    <a:p>
                      <a:pPr algn="ctr"/>
                      <a:r>
                        <a:rPr lang="en-US" sz="2800" b="1"/>
                        <a:t>Di sản</a:t>
                      </a:r>
                      <a:r>
                        <a:rPr lang="en-US" sz="2800" b="1" baseline="0"/>
                        <a:t> thiên nhiên</a:t>
                      </a:r>
                      <a:endParaRPr lang="en-US" sz="2800" b="1"/>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4FF5B"/>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extLst>
                  <a:ext uri="{0D108BD9-81ED-4DB2-BD59-A6C34878D82A}">
                    <a16:rowId xmlns:a16="http://schemas.microsoft.com/office/drawing/2014/main" val="251259203"/>
                  </a:ext>
                </a:extLst>
              </a:tr>
              <a:tr h="387000">
                <a:tc>
                  <a:txBody>
                    <a:bodyPr/>
                    <a:lstStyle/>
                    <a:p>
                      <a:pPr algn="ctr"/>
                      <a:r>
                        <a:rPr lang="en-US" sz="2800" b="0"/>
                        <a:t>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Phong Nha</a:t>
                      </a:r>
                      <a:r>
                        <a:rPr lang="en-US" sz="2800" b="0" baseline="0"/>
                        <a:t> – Kẻ Bàng</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Quảng</a:t>
                      </a:r>
                      <a:r>
                        <a:rPr lang="en-US" sz="2800" b="0" baseline="0"/>
                        <a:t> Bình</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5330475"/>
                  </a:ext>
                </a:extLst>
              </a:tr>
              <a:tr h="513077">
                <a:tc gridSpan="3">
                  <a:txBody>
                    <a:bodyPr/>
                    <a:lstStyle/>
                    <a:p>
                      <a:pPr algn="ctr"/>
                      <a:r>
                        <a:rPr lang="en-US" sz="2800" b="1"/>
                        <a:t>Di sản</a:t>
                      </a:r>
                      <a:r>
                        <a:rPr lang="en-US" sz="2800" b="1" baseline="0"/>
                        <a:t> văn hóa vật thể</a:t>
                      </a:r>
                      <a:endParaRPr lang="en-US" sz="2800" b="1"/>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79B"/>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AE7"/>
                    </a:solidFill>
                  </a:tcPr>
                </a:tc>
                <a:extLst>
                  <a:ext uri="{0D108BD9-81ED-4DB2-BD59-A6C34878D82A}">
                    <a16:rowId xmlns:a16="http://schemas.microsoft.com/office/drawing/2014/main" val="3826956182"/>
                  </a:ext>
                </a:extLst>
              </a:tr>
              <a:tr h="513077">
                <a:tc>
                  <a:txBody>
                    <a:bodyPr/>
                    <a:lstStyle/>
                    <a:p>
                      <a:pPr algn="ctr"/>
                      <a:r>
                        <a:rPr lang="en-US" sz="2800" b="0"/>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Thành</a:t>
                      </a:r>
                      <a:r>
                        <a:rPr lang="en-US" sz="2800" b="0" baseline="0"/>
                        <a:t> nhà Hồ</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Thanh Hóa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1636369"/>
                  </a:ext>
                </a:extLst>
              </a:tr>
              <a:tr h="389771">
                <a:tc>
                  <a:txBody>
                    <a:bodyPr/>
                    <a:lstStyle/>
                    <a:p>
                      <a:pPr algn="ctr"/>
                      <a:r>
                        <a:rPr lang="en-US" sz="2800" b="0"/>
                        <a:t>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Quần</a:t>
                      </a:r>
                      <a:r>
                        <a:rPr lang="en-US" sz="2800" b="0" baseline="0"/>
                        <a:t> thể Di tích Cố Đô Huế</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Thừa</a:t>
                      </a:r>
                      <a:r>
                        <a:rPr lang="en-US" sz="2800" b="0" baseline="0"/>
                        <a:t> Thiên Huế</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4182245"/>
                  </a:ext>
                </a:extLst>
              </a:tr>
              <a:tr h="818557">
                <a:tc>
                  <a:txBody>
                    <a:bodyPr/>
                    <a:lstStyle/>
                    <a:p>
                      <a:pPr algn="ctr"/>
                      <a:r>
                        <a:rPr lang="en-US" sz="2800" b="0"/>
                        <a:t>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err="1"/>
                        <a:t>Khu</a:t>
                      </a:r>
                      <a:r>
                        <a:rPr lang="en-US" sz="2800" b="0" dirty="0"/>
                        <a:t> di </a:t>
                      </a:r>
                      <a:r>
                        <a:rPr lang="en-US" sz="2800" b="0" dirty="0" err="1"/>
                        <a:t>tích</a:t>
                      </a:r>
                      <a:r>
                        <a:rPr lang="en-US" sz="2800" b="0" baseline="0" dirty="0"/>
                        <a:t> </a:t>
                      </a:r>
                      <a:r>
                        <a:rPr lang="en-US" sz="2800" b="0" baseline="0" dirty="0" err="1"/>
                        <a:t>tháp</a:t>
                      </a:r>
                      <a:r>
                        <a:rPr lang="en-US" sz="2800" b="0" baseline="0" dirty="0"/>
                        <a:t> </a:t>
                      </a:r>
                      <a:r>
                        <a:rPr lang="en-US" sz="2800" b="0" baseline="0" dirty="0" err="1"/>
                        <a:t>Chăm</a:t>
                      </a:r>
                      <a:r>
                        <a:rPr lang="en-US" sz="2800" b="0" baseline="0" dirty="0"/>
                        <a:t> </a:t>
                      </a:r>
                      <a:r>
                        <a:rPr lang="en-US" sz="2800" b="0" baseline="0" dirty="0" err="1"/>
                        <a:t>Mỹ</a:t>
                      </a:r>
                      <a:r>
                        <a:rPr lang="en-US" sz="2800" b="0" baseline="0" dirty="0"/>
                        <a:t> </a:t>
                      </a:r>
                      <a:r>
                        <a:rPr lang="en-US" sz="2800" b="0" baseline="0" dirty="0" err="1"/>
                        <a:t>Sơn</a:t>
                      </a:r>
                      <a:endParaRPr lang="en-US" sz="2800" b="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Quảng</a:t>
                      </a:r>
                      <a:r>
                        <a:rPr lang="en-US" sz="2800" b="0" baseline="0"/>
                        <a:t> Nam</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1174297"/>
                  </a:ext>
                </a:extLst>
              </a:tr>
              <a:tr h="818557">
                <a:tc>
                  <a:txBody>
                    <a:bodyPr/>
                    <a:lstStyle/>
                    <a:p>
                      <a:pPr algn="ctr"/>
                      <a:r>
                        <a:rPr lang="en-US" sz="2800" b="0"/>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Đô</a:t>
                      </a:r>
                      <a:r>
                        <a:rPr lang="en-US" sz="2800" b="0" baseline="0"/>
                        <a:t> thị cổ Hội An</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Đà</a:t>
                      </a:r>
                      <a:r>
                        <a:rPr lang="en-US" sz="2800" b="0" baseline="0"/>
                        <a:t> Nẵng</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5276460"/>
                  </a:ext>
                </a:extLst>
              </a:tr>
            </a:tbl>
          </a:graphicData>
        </a:graphic>
      </p:graphicFrame>
      <p:grpSp>
        <p:nvGrpSpPr>
          <p:cNvPr id="15" name="Group 14"/>
          <p:cNvGrpSpPr/>
          <p:nvPr/>
        </p:nvGrpSpPr>
        <p:grpSpPr>
          <a:xfrm rot="20678464">
            <a:off x="-120575" y="35839"/>
            <a:ext cx="3505200" cy="1033451"/>
            <a:chOff x="3006435" y="3279593"/>
            <a:chExt cx="8242135" cy="1033451"/>
          </a:xfrm>
        </p:grpSpPr>
        <p:sp>
          <p:nvSpPr>
            <p:cNvPr id="16" name="TextBox 15"/>
            <p:cNvSpPr txBox="1"/>
            <p:nvPr/>
          </p:nvSpPr>
          <p:spPr>
            <a:xfrm>
              <a:off x="3006435" y="3297381"/>
              <a:ext cx="8242135" cy="1015663"/>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sp>
          <p:nvSpPr>
            <p:cNvPr id="17" name="TextBox 16"/>
            <p:cNvSpPr txBox="1"/>
            <p:nvPr/>
          </p:nvSpPr>
          <p:spPr>
            <a:xfrm>
              <a:off x="3006435" y="3279593"/>
              <a:ext cx="8242135" cy="1015663"/>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grpSp>
    </p:spTree>
    <p:extLst>
      <p:ext uri="{BB962C8B-B14F-4D97-AF65-F5344CB8AC3E}">
        <p14:creationId xmlns:p14="http://schemas.microsoft.com/office/powerpoint/2010/main" val="224295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8" fill="hold" nodeType="afterEffect" p14:presetBounceEnd="6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4" name="Table 3"/>
          <p:cNvGraphicFramePr>
            <a:graphicFrameLocks noGrp="1"/>
          </p:cNvGraphicFramePr>
          <p:nvPr/>
        </p:nvGraphicFramePr>
        <p:xfrm>
          <a:off x="1288343" y="855293"/>
          <a:ext cx="9653413" cy="4960420"/>
        </p:xfrm>
        <a:graphic>
          <a:graphicData uri="http://schemas.openxmlformats.org/drawingml/2006/table">
            <a:tbl>
              <a:tblPr firstRow="1" bandRow="1">
                <a:tableStyleId>{5C22544A-7EE6-4342-B048-85BDC9FD1C3A}</a:tableStyleId>
              </a:tblPr>
              <a:tblGrid>
                <a:gridCol w="642057">
                  <a:extLst>
                    <a:ext uri="{9D8B030D-6E8A-4147-A177-3AD203B41FA5}">
                      <a16:colId xmlns:a16="http://schemas.microsoft.com/office/drawing/2014/main" val="1025053037"/>
                    </a:ext>
                  </a:extLst>
                </a:gridCol>
                <a:gridCol w="204172">
                  <a:extLst>
                    <a:ext uri="{9D8B030D-6E8A-4147-A177-3AD203B41FA5}">
                      <a16:colId xmlns:a16="http://schemas.microsoft.com/office/drawing/2014/main" val="1308515674"/>
                    </a:ext>
                  </a:extLst>
                </a:gridCol>
                <a:gridCol w="4443001">
                  <a:extLst>
                    <a:ext uri="{9D8B030D-6E8A-4147-A177-3AD203B41FA5}">
                      <a16:colId xmlns:a16="http://schemas.microsoft.com/office/drawing/2014/main" val="69398381"/>
                    </a:ext>
                  </a:extLst>
                </a:gridCol>
                <a:gridCol w="4364183">
                  <a:extLst>
                    <a:ext uri="{9D8B030D-6E8A-4147-A177-3AD203B41FA5}">
                      <a16:colId xmlns:a16="http://schemas.microsoft.com/office/drawing/2014/main" val="2539274651"/>
                    </a:ext>
                  </a:extLst>
                </a:gridCol>
              </a:tblGrid>
              <a:tr h="662740">
                <a:tc gridSpan="2">
                  <a:txBody>
                    <a:bodyPr/>
                    <a:lstStyle/>
                    <a:p>
                      <a:pPr algn="ctr"/>
                      <a:r>
                        <a:rPr lang="en-US" sz="2800">
                          <a:solidFill>
                            <a:schemeClr val="tx1"/>
                          </a:solidFill>
                        </a:rPr>
                        <a:t>STT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hMerge="1">
                  <a:txBody>
                    <a:bodyPr/>
                    <a:lstStyle/>
                    <a:p>
                      <a:endParaRPr lang="en-US"/>
                    </a:p>
                  </a:txBody>
                  <a:tcPr/>
                </a:tc>
                <a:tc>
                  <a:txBody>
                    <a:bodyPr/>
                    <a:lstStyle/>
                    <a:p>
                      <a:pPr algn="ctr"/>
                      <a:r>
                        <a:rPr lang="en-US" sz="2800">
                          <a:solidFill>
                            <a:schemeClr val="tx1"/>
                          </a:solidFill>
                        </a:rPr>
                        <a:t>Tên</a:t>
                      </a:r>
                      <a:r>
                        <a:rPr lang="en-US" sz="2800" baseline="0">
                          <a:solidFill>
                            <a:schemeClr val="tx1"/>
                          </a:solidFill>
                        </a:rPr>
                        <a:t> di sản</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a:txBody>
                    <a:bodyPr/>
                    <a:lstStyle/>
                    <a:p>
                      <a:pPr algn="ctr"/>
                      <a:r>
                        <a:rPr lang="en-US" sz="2800">
                          <a:solidFill>
                            <a:schemeClr val="tx1"/>
                          </a:solidFill>
                        </a:rPr>
                        <a:t>Tỉnh,</a:t>
                      </a:r>
                      <a:r>
                        <a:rPr lang="en-US" sz="2800" baseline="0">
                          <a:solidFill>
                            <a:schemeClr val="tx1"/>
                          </a:solidFill>
                        </a:rPr>
                        <a:t> thành phố</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extLst>
                  <a:ext uri="{0D108BD9-81ED-4DB2-BD59-A6C34878D82A}">
                    <a16:rowId xmlns:a16="http://schemas.microsoft.com/office/drawing/2014/main" val="2614119151"/>
                  </a:ext>
                </a:extLst>
              </a:tr>
              <a:tr h="38700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Di sản văn hóa phi vật thể</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4FF5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259203"/>
                  </a:ext>
                </a:extLst>
              </a:tr>
              <a:tr h="387000">
                <a:tc>
                  <a:txBody>
                    <a:bodyPr/>
                    <a:lstStyle/>
                    <a:p>
                      <a:pPr algn="ctr"/>
                      <a:r>
                        <a:rPr lang="en-US" sz="2800" b="0"/>
                        <a:t>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Thực hành tín ngưỡng thờ Mẫu Tam phủ của người Việt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Thanh Hóa,</a:t>
                      </a:r>
                      <a:r>
                        <a:rPr lang="en-US" sz="2800" b="0" baseline="0"/>
                        <a:t> Nghệ An, </a:t>
                      </a:r>
                      <a:br>
                        <a:rPr lang="en-US" sz="2800" b="0" baseline="0"/>
                      </a:br>
                      <a:r>
                        <a:rPr lang="en-US" sz="2800" b="0" baseline="0"/>
                        <a:t>Hà Tĩnh, Quảng Bình, </a:t>
                      </a:r>
                      <a:br>
                        <a:rPr lang="en-US" sz="2800" b="0" baseline="0"/>
                      </a:br>
                      <a:r>
                        <a:rPr lang="en-US" sz="2800" b="0" baseline="0"/>
                        <a:t>Quảng Trị, Thừa Thiên Huế</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5330475"/>
                  </a:ext>
                </a:extLst>
              </a:tr>
              <a:tr h="513077">
                <a:tc>
                  <a:txBody>
                    <a:bodyPr/>
                    <a:lstStyle/>
                    <a:p>
                      <a:pPr algn="ctr"/>
                      <a:r>
                        <a:rPr lang="en-US" sz="2800" b="0"/>
                        <a:t>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800" b="0"/>
                        <a:t>Ca</a:t>
                      </a:r>
                      <a:r>
                        <a:rPr lang="en-US" sz="2800" b="0" baseline="0"/>
                        <a:t> trù</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Thanh Hóa, Nghệ</a:t>
                      </a:r>
                      <a:r>
                        <a:rPr lang="en-US" sz="2800" b="0" baseline="0"/>
                        <a:t> An, Hà Tĩnh, Quảng Bình </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1636369"/>
                  </a:ext>
                </a:extLst>
              </a:tr>
              <a:tr h="389771">
                <a:tc>
                  <a:txBody>
                    <a:bodyPr/>
                    <a:lstStyle/>
                    <a:p>
                      <a:pPr algn="ctr"/>
                      <a:r>
                        <a:rPr lang="en-US" sz="2800" b="0"/>
                        <a:t>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800" b="0"/>
                        <a:t>Dân</a:t>
                      </a:r>
                      <a:r>
                        <a:rPr lang="en-US" sz="2800" b="0" baseline="0"/>
                        <a:t> ca Ví, Giặm Nghệ Tĩnh</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Nghệ</a:t>
                      </a:r>
                      <a:r>
                        <a:rPr lang="en-US" sz="2800" b="0" baseline="0"/>
                        <a:t> An, Hà Tĩnh</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4182245"/>
                  </a:ext>
                </a:extLst>
              </a:tr>
              <a:tr h="818557">
                <a:tc>
                  <a:txBody>
                    <a:bodyPr/>
                    <a:lstStyle/>
                    <a:p>
                      <a:pPr algn="ctr"/>
                      <a:r>
                        <a:rPr lang="en-US" sz="2800" b="0"/>
                        <a:t>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800" b="0"/>
                        <a:t>Âm</a:t>
                      </a:r>
                      <a:r>
                        <a:rPr lang="en-US" sz="2800" b="0" baseline="0"/>
                        <a:t> nhạc cung đình Việt Nam – Nhã nhạc (Triều Nguyễn)</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Thừa</a:t>
                      </a:r>
                      <a:r>
                        <a:rPr lang="en-US" sz="2800" b="0" baseline="0"/>
                        <a:t> Thiên Huế</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1174297"/>
                  </a:ext>
                </a:extLst>
              </a:tr>
            </a:tbl>
          </a:graphicData>
        </a:graphic>
      </p:graphicFrame>
      <p:grpSp>
        <p:nvGrpSpPr>
          <p:cNvPr id="15" name="Group 14"/>
          <p:cNvGrpSpPr/>
          <p:nvPr/>
        </p:nvGrpSpPr>
        <p:grpSpPr>
          <a:xfrm rot="20678464">
            <a:off x="-607948" y="134070"/>
            <a:ext cx="3505200" cy="787229"/>
            <a:chOff x="3006435" y="3402703"/>
            <a:chExt cx="8242138" cy="787229"/>
          </a:xfrm>
        </p:grpSpPr>
        <p:sp>
          <p:nvSpPr>
            <p:cNvPr id="16" name="TextBox 15"/>
            <p:cNvSpPr txBox="1"/>
            <p:nvPr/>
          </p:nvSpPr>
          <p:spPr>
            <a:xfrm>
              <a:off x="3006436" y="3420491"/>
              <a:ext cx="8242137" cy="769441"/>
            </a:xfrm>
            <a:prstGeom prst="rect">
              <a:avLst/>
            </a:prstGeom>
            <a:noFill/>
          </p:spPr>
          <p:txBody>
            <a:bodyPr wrap="square" rtlCol="0">
              <a:spAutoFit/>
            </a:bodyPr>
            <a:lstStyle/>
            <a:p>
              <a:pPr algn="ctr"/>
              <a:r>
                <a:rPr lang="en-US" sz="44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sp>
          <p:nvSpPr>
            <p:cNvPr id="17" name="TextBox 16"/>
            <p:cNvSpPr txBox="1"/>
            <p:nvPr/>
          </p:nvSpPr>
          <p:spPr>
            <a:xfrm>
              <a:off x="3006435" y="3402703"/>
              <a:ext cx="8242138" cy="769441"/>
            </a:xfrm>
            <a:prstGeom prst="rect">
              <a:avLst/>
            </a:prstGeom>
            <a:noFill/>
          </p:spPr>
          <p:txBody>
            <a:bodyPr wrap="square" rtlCol="0">
              <a:spAutoFit/>
            </a:bodyPr>
            <a:lstStyle/>
            <a:p>
              <a:pPr algn="ctr"/>
              <a:r>
                <a:rPr lang="en-US" sz="44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grpSp>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0317132" y="3335503"/>
            <a:ext cx="2145734" cy="343805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19464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8" fill="hold" nodeType="afterEffect" p14:presetBounceEnd="6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4" name="Table 3"/>
          <p:cNvGraphicFramePr>
            <a:graphicFrameLocks noGrp="1"/>
          </p:cNvGraphicFramePr>
          <p:nvPr/>
        </p:nvGraphicFramePr>
        <p:xfrm>
          <a:off x="1026182" y="581123"/>
          <a:ext cx="9653413" cy="5776145"/>
        </p:xfrm>
        <a:graphic>
          <a:graphicData uri="http://schemas.openxmlformats.org/drawingml/2006/table">
            <a:tbl>
              <a:tblPr firstRow="1" bandRow="1">
                <a:tableStyleId>{5C22544A-7EE6-4342-B048-85BDC9FD1C3A}</a:tableStyleId>
              </a:tblPr>
              <a:tblGrid>
                <a:gridCol w="642057">
                  <a:extLst>
                    <a:ext uri="{9D8B030D-6E8A-4147-A177-3AD203B41FA5}">
                      <a16:colId xmlns:a16="http://schemas.microsoft.com/office/drawing/2014/main" val="1025053037"/>
                    </a:ext>
                  </a:extLst>
                </a:gridCol>
                <a:gridCol w="204172">
                  <a:extLst>
                    <a:ext uri="{9D8B030D-6E8A-4147-A177-3AD203B41FA5}">
                      <a16:colId xmlns:a16="http://schemas.microsoft.com/office/drawing/2014/main" val="1308515674"/>
                    </a:ext>
                  </a:extLst>
                </a:gridCol>
                <a:gridCol w="4443001">
                  <a:extLst>
                    <a:ext uri="{9D8B030D-6E8A-4147-A177-3AD203B41FA5}">
                      <a16:colId xmlns:a16="http://schemas.microsoft.com/office/drawing/2014/main" val="69398381"/>
                    </a:ext>
                  </a:extLst>
                </a:gridCol>
                <a:gridCol w="4364183">
                  <a:extLst>
                    <a:ext uri="{9D8B030D-6E8A-4147-A177-3AD203B41FA5}">
                      <a16:colId xmlns:a16="http://schemas.microsoft.com/office/drawing/2014/main" val="2539274651"/>
                    </a:ext>
                  </a:extLst>
                </a:gridCol>
              </a:tblGrid>
              <a:tr h="662740">
                <a:tc gridSpan="2">
                  <a:txBody>
                    <a:bodyPr/>
                    <a:lstStyle/>
                    <a:p>
                      <a:pPr algn="ctr"/>
                      <a:r>
                        <a:rPr lang="en-US" sz="2800">
                          <a:solidFill>
                            <a:schemeClr val="tx1"/>
                          </a:solidFill>
                        </a:rPr>
                        <a:t>STT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hMerge="1">
                  <a:txBody>
                    <a:bodyPr/>
                    <a:lstStyle/>
                    <a:p>
                      <a:endParaRPr lang="en-US"/>
                    </a:p>
                  </a:txBody>
                  <a:tcPr/>
                </a:tc>
                <a:tc>
                  <a:txBody>
                    <a:bodyPr/>
                    <a:lstStyle/>
                    <a:p>
                      <a:pPr algn="ctr"/>
                      <a:r>
                        <a:rPr lang="en-US" sz="2800">
                          <a:solidFill>
                            <a:schemeClr val="tx1"/>
                          </a:solidFill>
                        </a:rPr>
                        <a:t>Tên</a:t>
                      </a:r>
                      <a:r>
                        <a:rPr lang="en-US" sz="2800" baseline="0">
                          <a:solidFill>
                            <a:schemeClr val="tx1"/>
                          </a:solidFill>
                        </a:rPr>
                        <a:t> di sản</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tc>
                  <a:txBody>
                    <a:bodyPr/>
                    <a:lstStyle/>
                    <a:p>
                      <a:pPr algn="ctr"/>
                      <a:r>
                        <a:rPr lang="en-US" sz="2800">
                          <a:solidFill>
                            <a:schemeClr val="tx1"/>
                          </a:solidFill>
                        </a:rPr>
                        <a:t>Tỉnh,</a:t>
                      </a:r>
                      <a:r>
                        <a:rPr lang="en-US" sz="2800" baseline="0">
                          <a:solidFill>
                            <a:schemeClr val="tx1"/>
                          </a:solidFill>
                        </a:rPr>
                        <a:t> thành phố</a:t>
                      </a:r>
                      <a:endParaRPr lang="en-US" sz="28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B7AB"/>
                    </a:solidFill>
                  </a:tcPr>
                </a:tc>
                <a:extLst>
                  <a:ext uri="{0D108BD9-81ED-4DB2-BD59-A6C34878D82A}">
                    <a16:rowId xmlns:a16="http://schemas.microsoft.com/office/drawing/2014/main" val="2614119151"/>
                  </a:ext>
                </a:extLst>
              </a:tr>
              <a:tr h="38700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Di sản văn hóa phi vật thể</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4FF5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259203"/>
                  </a:ext>
                </a:extLst>
              </a:tr>
              <a:tr h="818557">
                <a:tc>
                  <a:txBody>
                    <a:bodyPr/>
                    <a:lstStyle/>
                    <a:p>
                      <a:pPr algn="ctr"/>
                      <a:r>
                        <a:rPr lang="en-US" sz="2800" b="0"/>
                        <a:t>10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800" b="0"/>
                        <a:t>Nghệ</a:t>
                      </a:r>
                      <a:r>
                        <a:rPr lang="en-US" sz="2800" b="0" baseline="0"/>
                        <a:t> thuật Bái Chòi Trung Bộ Việt Nam</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800" b="0"/>
                        <a:t>Quảng</a:t>
                      </a:r>
                      <a:r>
                        <a:rPr lang="en-US" sz="2800" b="0" baseline="0"/>
                        <a:t> Bình, Quảng Trị, Thừa Thiên Huế, Đà Nẵng, Quảng Nam, Quảng Ngãi, Bình Định, Phú Yên, Khánh Hòa</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5276460"/>
                  </a:ext>
                </a:extLst>
              </a:tr>
              <a:tr h="818557">
                <a:tc>
                  <a:txBody>
                    <a:bodyPr/>
                    <a:lstStyle/>
                    <a:p>
                      <a:pPr algn="ctr"/>
                      <a:r>
                        <a:rPr lang="en-US" sz="2800" b="0"/>
                        <a:t>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800" b="0"/>
                        <a:t>Đờn</a:t>
                      </a:r>
                      <a:r>
                        <a:rPr lang="en-US" sz="2800" b="0" baseline="0"/>
                        <a:t> ca tài tử Nam Bộ</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2800"/>
                        <a:t>Ninh Thuận,</a:t>
                      </a:r>
                      <a:r>
                        <a:rPr lang="en-US" sz="2800" baseline="0"/>
                        <a:t> Bình Thuận</a:t>
                      </a:r>
                      <a:endParaRPr lang="en-US" sz="280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6541879"/>
                  </a:ext>
                </a:extLst>
              </a:tr>
              <a:tr h="55595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Di sản tư liệu</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FF3C3"/>
                    </a:solidFill>
                  </a:tcPr>
                </a:tc>
                <a:tc hMerge="1">
                  <a:txBody>
                    <a:bodyPr/>
                    <a:lstStyle/>
                    <a:p>
                      <a:pPr algn="ct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280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0556535"/>
                  </a:ext>
                </a:extLst>
              </a:tr>
              <a:tr h="603854">
                <a:tc>
                  <a:txBody>
                    <a:bodyPr/>
                    <a:lstStyle/>
                    <a:p>
                      <a:pPr algn="ctr"/>
                      <a:r>
                        <a:rPr lang="en-US" sz="2800" b="0"/>
                        <a:t>12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800" b="0"/>
                        <a:t>Mộc</a:t>
                      </a:r>
                      <a:r>
                        <a:rPr lang="en-US" sz="2800" b="0" baseline="0"/>
                        <a:t> bản triều Nguyễn</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sz="2800"/>
                        <a:t>Thừa</a:t>
                      </a:r>
                      <a:r>
                        <a:rPr lang="en-US" sz="2800" baseline="0"/>
                        <a:t> Thiên Huế</a:t>
                      </a:r>
                      <a:endParaRPr lang="en-US" sz="280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959257"/>
                  </a:ext>
                </a:extLst>
              </a:tr>
              <a:tr h="818557">
                <a:tc>
                  <a:txBody>
                    <a:bodyPr/>
                    <a:lstStyle/>
                    <a:p>
                      <a:pPr algn="ctr"/>
                      <a:r>
                        <a:rPr lang="en-US" sz="2800" b="0"/>
                        <a:t>13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800" b="0"/>
                        <a:t>Châu</a:t>
                      </a:r>
                      <a:r>
                        <a:rPr lang="en-US" sz="2800" b="0" baseline="0"/>
                        <a:t> bản triều Nguyễn</a:t>
                      </a:r>
                      <a:endParaRPr lang="en-US" sz="2800" b="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sz="2800"/>
                        <a:t>Thừa</a:t>
                      </a:r>
                      <a:r>
                        <a:rPr lang="en-US" sz="2800" baseline="0"/>
                        <a:t> Thiên Huế</a:t>
                      </a:r>
                      <a:endParaRPr lang="en-US" sz="280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7374438"/>
                  </a:ext>
                </a:extLst>
              </a:tr>
            </a:tbl>
          </a:graphicData>
        </a:graphic>
      </p:graphicFrame>
      <p:grpSp>
        <p:nvGrpSpPr>
          <p:cNvPr id="15" name="Group 14"/>
          <p:cNvGrpSpPr/>
          <p:nvPr/>
        </p:nvGrpSpPr>
        <p:grpSpPr>
          <a:xfrm rot="20678464">
            <a:off x="-607948" y="134070"/>
            <a:ext cx="3505200" cy="787229"/>
            <a:chOff x="3006435" y="3402703"/>
            <a:chExt cx="8242138" cy="787229"/>
          </a:xfrm>
        </p:grpSpPr>
        <p:sp>
          <p:nvSpPr>
            <p:cNvPr id="16" name="TextBox 15"/>
            <p:cNvSpPr txBox="1"/>
            <p:nvPr/>
          </p:nvSpPr>
          <p:spPr>
            <a:xfrm>
              <a:off x="3006436" y="3420491"/>
              <a:ext cx="8242137" cy="769441"/>
            </a:xfrm>
            <a:prstGeom prst="rect">
              <a:avLst/>
            </a:prstGeom>
            <a:noFill/>
          </p:spPr>
          <p:txBody>
            <a:bodyPr wrap="square" rtlCol="0">
              <a:spAutoFit/>
            </a:bodyPr>
            <a:lstStyle/>
            <a:p>
              <a:pPr algn="ctr"/>
              <a:r>
                <a:rPr lang="en-US" sz="44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sp>
          <p:nvSpPr>
            <p:cNvPr id="17" name="TextBox 16"/>
            <p:cNvSpPr txBox="1"/>
            <p:nvPr/>
          </p:nvSpPr>
          <p:spPr>
            <a:xfrm>
              <a:off x="3006435" y="3402703"/>
              <a:ext cx="8242138" cy="769441"/>
            </a:xfrm>
            <a:prstGeom prst="rect">
              <a:avLst/>
            </a:prstGeom>
            <a:noFill/>
          </p:spPr>
          <p:txBody>
            <a:bodyPr wrap="square" rtlCol="0">
              <a:spAutoFit/>
            </a:bodyPr>
            <a:lstStyle/>
            <a:p>
              <a:pPr algn="ctr"/>
              <a:r>
                <a:rPr lang="en-US" sz="44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Luyện tập</a:t>
              </a:r>
            </a:p>
          </p:txBody>
        </p:sp>
      </p:grpSp>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0317132" y="3335503"/>
            <a:ext cx="2145734" cy="343805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84261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8" fill="hold" nodeType="afterEffect" p14:presetBounceEnd="6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792"/>
          <a:stretch/>
        </p:blipFill>
        <p:spPr>
          <a:xfrm>
            <a:off x="0" y="-19050"/>
            <a:ext cx="12192000" cy="6877050"/>
          </a:xfrm>
          <a:prstGeom prst="rect">
            <a:avLst/>
          </a:prstGeom>
        </p:spPr>
      </p:pic>
      <p:grpSp>
        <p:nvGrpSpPr>
          <p:cNvPr id="30" name="Nhóm 5">
            <a:extLst>
              <a:ext uri="{FF2B5EF4-FFF2-40B4-BE49-F238E27FC236}">
                <a16:creationId xmlns:a16="http://schemas.microsoft.com/office/drawing/2014/main" id="{83A51D87-DB80-4882-8CB9-0DA9FB55160E}"/>
              </a:ext>
            </a:extLst>
          </p:cNvPr>
          <p:cNvGrpSpPr/>
          <p:nvPr/>
        </p:nvGrpSpPr>
        <p:grpSpPr>
          <a:xfrm rot="1063868">
            <a:off x="2811545" y="874606"/>
            <a:ext cx="8969134" cy="2849166"/>
            <a:chOff x="2876479" y="3390535"/>
            <a:chExt cx="6688426" cy="1712383"/>
          </a:xfrm>
        </p:grpSpPr>
        <p:sp>
          <p:nvSpPr>
            <p:cNvPr id="31" name="TextBox 12">
              <a:extLst>
                <a:ext uri="{FF2B5EF4-FFF2-40B4-BE49-F238E27FC236}">
                  <a16:creationId xmlns:a16="http://schemas.microsoft.com/office/drawing/2014/main" id="{0F65B26C-A7E4-73F6-34CE-4F4B9F09A655}"/>
                </a:ext>
              </a:extLst>
            </p:cNvPr>
            <p:cNvSpPr txBox="1"/>
            <p:nvPr/>
          </p:nvSpPr>
          <p:spPr>
            <a:xfrm rot="20527286">
              <a:off x="2876480" y="3390535"/>
              <a:ext cx="6688425" cy="1712383"/>
            </a:xfrm>
            <a:prstGeom prst="rect">
              <a:avLst/>
            </a:prstGeom>
            <a:noFill/>
          </p:spPr>
          <p:txBody>
            <a:bodyPr wrap="square" rtlCol="0">
              <a:prstTxWarp prst="textPlain">
                <a:avLst/>
              </a:prstTxWarp>
              <a:spAutoFit/>
            </a:bodyPr>
            <a:lstStyle/>
            <a:p>
              <a:pPr algn="ctr"/>
              <a:r>
                <a:rPr lang="en-US" sz="20000">
                  <a:ln w="190500">
                    <a:solidFill>
                      <a:schemeClr val="bg1"/>
                    </a:solidFill>
                  </a:ln>
                  <a:latin typeface="UTM Edwardian" panose="02040603050506020204" pitchFamily="18" charset="0"/>
                  <a:ea typeface="LNTH-LuoLuoNotangYuanTi 1" pitchFamily="2" charset="-128"/>
                  <a:cs typeface="LNTH-LuoLuoNotangYuanTi 1" pitchFamily="2" charset="-128"/>
                </a:rPr>
                <a:t>Vận dụng</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32" name="TextBox 12">
              <a:extLst>
                <a:ext uri="{FF2B5EF4-FFF2-40B4-BE49-F238E27FC236}">
                  <a16:creationId xmlns:a16="http://schemas.microsoft.com/office/drawing/2014/main" id="{39558897-5318-3EE5-0B83-D9C558818F0E}"/>
                </a:ext>
              </a:extLst>
            </p:cNvPr>
            <p:cNvSpPr txBox="1"/>
            <p:nvPr/>
          </p:nvSpPr>
          <p:spPr>
            <a:xfrm rot="20527286">
              <a:off x="2876479" y="3390535"/>
              <a:ext cx="6688425" cy="1712383"/>
            </a:xfrm>
            <a:prstGeom prst="rect">
              <a:avLst/>
            </a:prstGeom>
            <a:noFill/>
          </p:spPr>
          <p:txBody>
            <a:bodyPr wrap="square" rtlCol="0">
              <a:prstTxWarp prst="textPlain">
                <a:avLst/>
              </a:prstTxWarp>
              <a:spAutoFit/>
            </a:bodyPr>
            <a:lstStyle/>
            <a:p>
              <a:pPr algn="ctr"/>
              <a:r>
                <a:rPr lang="en-US" sz="20000">
                  <a:ln w="0"/>
                  <a:solidFill>
                    <a:srgbClr val="C00000"/>
                  </a:solidFill>
                  <a:latin typeface="UTM Edwardian" panose="02040603050506020204" pitchFamily="18" charset="0"/>
                  <a:ea typeface="LNTH-LuoLuoNotangYuanTi 1" pitchFamily="2" charset="-128"/>
                  <a:cs typeface="LNTH-LuoLuoNotangYuanTi 1" pitchFamily="2" charset="-128"/>
                </a:rPr>
                <a:t>Vận dụng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57315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0" y="34552"/>
            <a:ext cx="12191209" cy="6857555"/>
          </a:xfrm>
          <a:prstGeom prst="rect">
            <a:avLst/>
          </a:prstGeom>
        </p:spPr>
      </p:pic>
      <p:grpSp>
        <p:nvGrpSpPr>
          <p:cNvPr id="25" name="Nhóm 10">
            <a:extLst>
              <a:ext uri="{FF2B5EF4-FFF2-40B4-BE49-F238E27FC236}">
                <a16:creationId xmlns:a16="http://schemas.microsoft.com/office/drawing/2014/main" id="{47DB977A-BAC8-D229-1BB8-95CE005395C6}"/>
              </a:ext>
            </a:extLst>
          </p:cNvPr>
          <p:cNvGrpSpPr/>
          <p:nvPr/>
        </p:nvGrpSpPr>
        <p:grpSpPr>
          <a:xfrm>
            <a:off x="1639786" y="1072590"/>
            <a:ext cx="9340762" cy="866091"/>
            <a:chOff x="6371120" y="2220978"/>
            <a:chExt cx="3946412" cy="866091"/>
          </a:xfrm>
        </p:grpSpPr>
        <p:sp>
          <p:nvSpPr>
            <p:cNvPr id="26" name="Hộp Văn bản 7">
              <a:extLst>
                <a:ext uri="{FF2B5EF4-FFF2-40B4-BE49-F238E27FC236}">
                  <a16:creationId xmlns:a16="http://schemas.microsoft.com/office/drawing/2014/main" id="{960E40D2-9A5A-55FC-D9D7-735F33AFD909}"/>
                </a:ext>
              </a:extLst>
            </p:cNvPr>
            <p:cNvSpPr txBox="1"/>
            <p:nvPr/>
          </p:nvSpPr>
          <p:spPr>
            <a:xfrm>
              <a:off x="6371477" y="2225295"/>
              <a:ext cx="3946055" cy="861774"/>
            </a:xfrm>
            <a:prstGeom prst="rect">
              <a:avLst/>
            </a:prstGeom>
            <a:noFill/>
          </p:spPr>
          <p:txBody>
            <a:bodyPr wrap="square">
              <a:spAutoFit/>
            </a:bodyPr>
            <a:lstStyle/>
            <a:p>
              <a:pPr algn="ctr"/>
              <a:r>
                <a:rPr lang="en-US" sz="5000" dirty="0">
                  <a:ln w="317500">
                    <a:solidFill>
                      <a:schemeClr val="bg1"/>
                    </a:solidFill>
                  </a:ln>
                  <a:solidFill>
                    <a:sysClr val="windowText" lastClr="000000"/>
                  </a:solidFill>
                  <a:latin typeface="#9Slide07 SVNRevolution" panose="02040603050506020204" pitchFamily="18" charset="0"/>
                </a:rPr>
                <a:t>LỊCH SỬ VÀ ĐỊA LÍ</a:t>
              </a:r>
              <a:endParaRPr lang="vi-VN" sz="5000" dirty="0">
                <a:ln w="317500">
                  <a:solidFill>
                    <a:schemeClr val="bg1"/>
                  </a:solidFill>
                </a:ln>
                <a:solidFill>
                  <a:sysClr val="windowText" lastClr="000000"/>
                </a:solidFill>
              </a:endParaRPr>
            </a:p>
          </p:txBody>
        </p:sp>
        <p:sp>
          <p:nvSpPr>
            <p:cNvPr id="27" name="Hộp Văn bản 8">
              <a:extLst>
                <a:ext uri="{FF2B5EF4-FFF2-40B4-BE49-F238E27FC236}">
                  <a16:creationId xmlns:a16="http://schemas.microsoft.com/office/drawing/2014/main" id="{04A5E77C-C387-E142-AF21-D0F6BC36845C}"/>
                </a:ext>
              </a:extLst>
            </p:cNvPr>
            <p:cNvSpPr txBox="1"/>
            <p:nvPr/>
          </p:nvSpPr>
          <p:spPr>
            <a:xfrm>
              <a:off x="6371120" y="2220978"/>
              <a:ext cx="3946055" cy="861774"/>
            </a:xfrm>
            <a:prstGeom prst="rect">
              <a:avLst/>
            </a:prstGeom>
            <a:noFill/>
          </p:spPr>
          <p:txBody>
            <a:bodyPr wrap="square">
              <a:spAutoFit/>
            </a:bodyPr>
            <a:lstStyle/>
            <a:p>
              <a:pPr algn="ctr"/>
              <a:r>
                <a:rPr lang="en-US" sz="5000" dirty="0">
                  <a:ln w="28575">
                    <a:solidFill>
                      <a:schemeClr val="accent2">
                        <a:lumMod val="50000"/>
                      </a:schemeClr>
                    </a:solidFill>
                  </a:ln>
                  <a:solidFill>
                    <a:srgbClr val="EC4329"/>
                  </a:solidFill>
                  <a:latin typeface="#9Slide07 SVNRevolution" panose="02040603050506020204" pitchFamily="18" charset="0"/>
                </a:rPr>
                <a:t>LỊCH SỬ VÀ ĐỊA LÍ</a:t>
              </a:r>
              <a:endParaRPr lang="vi-VN" sz="5000" dirty="0">
                <a:ln w="28575">
                  <a:solidFill>
                    <a:schemeClr val="accent2">
                      <a:lumMod val="50000"/>
                    </a:schemeClr>
                  </a:solidFill>
                </a:ln>
                <a:solidFill>
                  <a:srgbClr val="EC4329"/>
                </a:solidFill>
              </a:endParaRPr>
            </a:p>
          </p:txBody>
        </p:sp>
      </p:grpSp>
      <p:grpSp>
        <p:nvGrpSpPr>
          <p:cNvPr id="37" name="Group 36"/>
          <p:cNvGrpSpPr/>
          <p:nvPr/>
        </p:nvGrpSpPr>
        <p:grpSpPr>
          <a:xfrm>
            <a:off x="-58495" y="2812569"/>
            <a:ext cx="13007222" cy="3189170"/>
            <a:chOff x="-407611" y="3011548"/>
            <a:chExt cx="13007222" cy="3189170"/>
          </a:xfrm>
        </p:grpSpPr>
        <p:grpSp>
          <p:nvGrpSpPr>
            <p:cNvPr id="21" name="Group 20">
              <a:extLst>
                <a:ext uri="{FF2B5EF4-FFF2-40B4-BE49-F238E27FC236}">
                  <a16:creationId xmlns:a16="http://schemas.microsoft.com/office/drawing/2014/main" id="{6E098787-05B0-2D09-A7BB-40948397635D}"/>
                </a:ext>
              </a:extLst>
            </p:cNvPr>
            <p:cNvGrpSpPr/>
            <p:nvPr/>
          </p:nvGrpSpPr>
          <p:grpSpPr>
            <a:xfrm>
              <a:off x="-407611" y="4204693"/>
              <a:ext cx="13007222" cy="1996025"/>
              <a:chOff x="2234241" y="1235260"/>
              <a:chExt cx="7728552" cy="2900435"/>
            </a:xfrm>
          </p:grpSpPr>
          <p:sp>
            <p:nvSpPr>
              <p:cNvPr id="22" name="TextBox 21">
                <a:extLst>
                  <a:ext uri="{FF2B5EF4-FFF2-40B4-BE49-F238E27FC236}">
                    <a16:creationId xmlns:a16="http://schemas.microsoft.com/office/drawing/2014/main" id="{A051967A-14AF-25A4-4CD1-B171037E4FD7}"/>
                  </a:ext>
                </a:extLst>
              </p:cNvPr>
              <p:cNvSpPr txBox="1"/>
              <p:nvPr/>
            </p:nvSpPr>
            <p:spPr>
              <a:xfrm>
                <a:off x="2234241" y="1235260"/>
                <a:ext cx="7728552" cy="2892844"/>
              </a:xfrm>
              <a:prstGeom prst="rect">
                <a:avLst/>
              </a:prstGeom>
              <a:noFill/>
            </p:spPr>
            <p:txBody>
              <a:bodyPr wrap="square" rtlCol="0">
                <a:spAutoFit/>
              </a:bodyPr>
              <a:lstStyle/>
              <a:p>
                <a:pPr algn="ctr">
                  <a:lnSpc>
                    <a:spcPct val="130000"/>
                  </a:lnSpc>
                </a:pPr>
                <a:r>
                  <a:rPr lang="en-US" sz="4800" b="1" dirty="0">
                    <a:ln w="254000" cap="rnd">
                      <a:solidFill>
                        <a:schemeClr val="bg1"/>
                      </a:solidFill>
                      <a:prstDash val="solid"/>
                    </a:ln>
                    <a:solidFill>
                      <a:srgbClr val="FFFF00"/>
                    </a:solidFill>
                    <a:effectLst>
                      <a:outerShdw blurRad="38100" dist="38100" dir="2700000" algn="tl">
                        <a:srgbClr val="FFC000"/>
                      </a:outerShdw>
                    </a:effectLst>
                    <a:latin typeface="#9Slide07 SVNNexa Rust Slab Bla" panose="020B0606040200020203" pitchFamily="34" charset="0"/>
                  </a:rPr>
                  <a:t>MỘT SỐ NÉT VĂN HÓA Ở VÙNG DUYÊN HẢI MIỀN TRUNG</a:t>
                </a:r>
              </a:p>
            </p:txBody>
          </p:sp>
          <p:sp>
            <p:nvSpPr>
              <p:cNvPr id="23" name="TextBox 22">
                <a:extLst>
                  <a:ext uri="{FF2B5EF4-FFF2-40B4-BE49-F238E27FC236}">
                    <a16:creationId xmlns:a16="http://schemas.microsoft.com/office/drawing/2014/main" id="{65DC5AA8-69AB-C4DC-8535-4B640C40AE0C}"/>
                  </a:ext>
                </a:extLst>
              </p:cNvPr>
              <p:cNvSpPr txBox="1"/>
              <p:nvPr/>
            </p:nvSpPr>
            <p:spPr>
              <a:xfrm>
                <a:off x="2234241" y="1242851"/>
                <a:ext cx="7728552" cy="2892844"/>
              </a:xfrm>
              <a:prstGeom prst="rect">
                <a:avLst/>
              </a:prstGeom>
              <a:noFill/>
            </p:spPr>
            <p:txBody>
              <a:bodyPr wrap="square" rtlCol="0">
                <a:spAutoFit/>
              </a:bodyPr>
              <a:lstStyle/>
              <a:p>
                <a:pPr algn="ctr">
                  <a:lnSpc>
                    <a:spcPct val="130000"/>
                  </a:lnSpc>
                </a:pPr>
                <a:r>
                  <a:rPr lang="en-US" sz="4800" b="1" dirty="0">
                    <a:ln w="25400" cap="rnd">
                      <a:solidFill>
                        <a:sysClr val="windowText" lastClr="000000"/>
                      </a:solidFill>
                      <a:prstDash val="solid"/>
                    </a:ln>
                    <a:solidFill>
                      <a:srgbClr val="ADA7FC"/>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M</a:t>
                </a:r>
                <a:r>
                  <a:rPr lang="en-US" sz="4800" b="1" dirty="0">
                    <a:ln w="25400" cap="rnd">
                      <a:solidFill>
                        <a:sysClr val="windowText" lastClr="000000"/>
                      </a:solidFill>
                      <a:prstDash val="solid"/>
                    </a:ln>
                    <a:solidFill>
                      <a:srgbClr val="EC6F86"/>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Ộ</a:t>
                </a:r>
                <a:r>
                  <a:rPr lang="en-US" sz="4800" b="1" dirty="0">
                    <a:ln w="25400" cap="rnd">
                      <a:solidFill>
                        <a:sysClr val="windowText" lastClr="000000"/>
                      </a:solidFill>
                      <a:prstDash val="solid"/>
                    </a:ln>
                    <a:solidFill>
                      <a:srgbClr val="FFDD75"/>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T </a:t>
                </a:r>
                <a:r>
                  <a:rPr lang="en-US" sz="4800" b="1" dirty="0">
                    <a:ln w="25400" cap="rnd">
                      <a:solidFill>
                        <a:sysClr val="windowText" lastClr="000000"/>
                      </a:solidFill>
                      <a:prstDash val="solid"/>
                    </a:ln>
                    <a:solidFill>
                      <a:srgbClr val="9FF3C3"/>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S</a:t>
                </a:r>
                <a:r>
                  <a:rPr lang="en-US" sz="4800" b="1" dirty="0">
                    <a:ln w="25400" cap="rnd">
                      <a:solidFill>
                        <a:sysClr val="windowText" lastClr="000000"/>
                      </a:solidFill>
                      <a:prstDash val="solid"/>
                    </a:ln>
                    <a:solidFill>
                      <a:srgbClr val="4573E7"/>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Ố </a:t>
                </a:r>
                <a:r>
                  <a:rPr lang="en-US" sz="4800" b="1" dirty="0">
                    <a:ln w="25400" cap="rnd">
                      <a:solidFill>
                        <a:sysClr val="windowText" lastClr="000000"/>
                      </a:solidFill>
                      <a:prstDash val="solid"/>
                    </a:ln>
                    <a:solidFill>
                      <a:srgbClr val="D187EF"/>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N</a:t>
                </a:r>
                <a:r>
                  <a:rPr lang="en-US" sz="4800" b="1" dirty="0">
                    <a:ln w="25400" cap="rnd">
                      <a:solidFill>
                        <a:sysClr val="windowText" lastClr="000000"/>
                      </a:solidFill>
                      <a:prstDash val="solid"/>
                    </a:ln>
                    <a:solidFill>
                      <a:srgbClr val="FE816D"/>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É</a:t>
                </a:r>
                <a:r>
                  <a:rPr lang="en-US" sz="4800" b="1" dirty="0">
                    <a:ln w="25400" cap="rnd">
                      <a:solidFill>
                        <a:sysClr val="windowText" lastClr="000000"/>
                      </a:solidFill>
                      <a:prstDash val="solid"/>
                    </a:ln>
                    <a:solidFill>
                      <a:schemeClr val="accent5">
                        <a:lumMod val="60000"/>
                        <a:lumOff val="40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T </a:t>
                </a:r>
                <a:r>
                  <a:rPr lang="en-US" sz="4800" b="1" dirty="0">
                    <a:ln w="25400" cap="rnd">
                      <a:solidFill>
                        <a:sysClr val="windowText" lastClr="000000"/>
                      </a:solidFill>
                      <a:prstDash val="solid"/>
                    </a:ln>
                    <a:solidFill>
                      <a:srgbClr val="92D050"/>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V</a:t>
                </a:r>
                <a:r>
                  <a:rPr lang="en-US" sz="4800" b="1" dirty="0">
                    <a:ln w="25400" cap="rnd">
                      <a:solidFill>
                        <a:sysClr val="windowText" lastClr="000000"/>
                      </a:solidFill>
                      <a:prstDash val="solid"/>
                    </a:ln>
                    <a:solidFill>
                      <a:srgbClr val="FFC000"/>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Ă</a:t>
                </a:r>
                <a:r>
                  <a:rPr lang="en-US" sz="4800" b="1" dirty="0">
                    <a:ln w="25400" cap="rnd">
                      <a:solidFill>
                        <a:sysClr val="windowText" lastClr="000000"/>
                      </a:solidFill>
                      <a:prstDash val="solid"/>
                    </a:ln>
                    <a:solidFill>
                      <a:srgbClr val="FE816D"/>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N </a:t>
                </a:r>
                <a:r>
                  <a:rPr lang="en-US" sz="4800" b="1" dirty="0">
                    <a:ln w="25400" cap="rnd">
                      <a:solidFill>
                        <a:sysClr val="windowText" lastClr="000000"/>
                      </a:solidFill>
                      <a:prstDash val="solid"/>
                    </a:ln>
                    <a:solidFill>
                      <a:srgbClr val="9FF3C3"/>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H</a:t>
                </a:r>
                <a:r>
                  <a:rPr lang="en-US" sz="4800" b="1" dirty="0">
                    <a:ln w="25400" cap="rnd">
                      <a:solidFill>
                        <a:sysClr val="windowText" lastClr="000000"/>
                      </a:solidFill>
                      <a:prstDash val="solid"/>
                    </a:ln>
                    <a:solidFill>
                      <a:schemeClr val="accent2">
                        <a:lumMod val="75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Ó</a:t>
                </a:r>
                <a:r>
                  <a:rPr lang="en-US" sz="4800" b="1" dirty="0">
                    <a:ln w="25400" cap="rnd">
                      <a:solidFill>
                        <a:sysClr val="windowText" lastClr="000000"/>
                      </a:solidFill>
                      <a:prstDash val="solid"/>
                    </a:ln>
                    <a:solidFill>
                      <a:srgbClr val="EC6F86"/>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A</a:t>
                </a:r>
                <a:r>
                  <a:rPr lang="en-US" sz="4800" b="1" dirty="0">
                    <a:ln w="25400" cap="rnd">
                      <a:solidFill>
                        <a:sysClr val="windowText" lastClr="000000"/>
                      </a:solidFill>
                      <a:prstDash val="solid"/>
                    </a:ln>
                    <a:solidFill>
                      <a:srgbClr val="DAFF75"/>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 </a:t>
                </a:r>
                <a:r>
                  <a:rPr lang="en-US" sz="4800" b="1" dirty="0">
                    <a:ln w="25400" cap="rnd">
                      <a:solidFill>
                        <a:sysClr val="windowText" lastClr="000000"/>
                      </a:solidFill>
                      <a:prstDash val="solid"/>
                    </a:ln>
                    <a:solidFill>
                      <a:srgbClr val="00B0F0"/>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Ở </a:t>
                </a:r>
                <a:r>
                  <a:rPr lang="en-US" sz="4800" b="1" dirty="0">
                    <a:ln w="25400" cap="rnd">
                      <a:solidFill>
                        <a:sysClr val="windowText" lastClr="000000"/>
                      </a:solidFill>
                      <a:prstDash val="solid"/>
                    </a:ln>
                    <a:solidFill>
                      <a:srgbClr val="EC6F86"/>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V</a:t>
                </a:r>
                <a:r>
                  <a:rPr lang="en-US" sz="4800" b="1" dirty="0">
                    <a:ln w="25400" cap="rnd">
                      <a:solidFill>
                        <a:sysClr val="windowText" lastClr="000000"/>
                      </a:solidFill>
                      <a:prstDash val="solid"/>
                    </a:ln>
                    <a:solidFill>
                      <a:schemeClr val="accent6">
                        <a:lumMod val="75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Ù</a:t>
                </a:r>
                <a:r>
                  <a:rPr lang="en-US" sz="4800" b="1" dirty="0">
                    <a:ln w="25400" cap="rnd">
                      <a:solidFill>
                        <a:sysClr val="windowText" lastClr="000000"/>
                      </a:solidFill>
                      <a:prstDash val="solid"/>
                    </a:ln>
                    <a:solidFill>
                      <a:srgbClr val="FFC000"/>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N</a:t>
                </a:r>
                <a:r>
                  <a:rPr lang="en-US" sz="4800" b="1" dirty="0">
                    <a:ln w="25400" cap="rnd">
                      <a:solidFill>
                        <a:sysClr val="windowText" lastClr="000000"/>
                      </a:solidFill>
                      <a:prstDash val="solid"/>
                    </a:ln>
                    <a:solidFill>
                      <a:srgbClr val="EC6F86"/>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G</a:t>
                </a:r>
                <a:r>
                  <a:rPr lang="en-US" sz="4800" b="1" dirty="0">
                    <a:ln w="25400" cap="rnd">
                      <a:solidFill>
                        <a:sysClr val="windowText" lastClr="000000"/>
                      </a:solidFill>
                      <a:prstDash val="solid"/>
                    </a:ln>
                    <a:solidFill>
                      <a:srgbClr val="DAFF75"/>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 </a:t>
                </a:r>
                <a:r>
                  <a:rPr lang="en-US" sz="4800" b="1" dirty="0">
                    <a:ln w="25400" cap="rnd">
                      <a:solidFill>
                        <a:sysClr val="windowText" lastClr="000000"/>
                      </a:solidFill>
                      <a:prstDash val="solid"/>
                    </a:ln>
                    <a:solidFill>
                      <a:srgbClr val="D187EF"/>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D</a:t>
                </a:r>
                <a:r>
                  <a:rPr lang="en-US" sz="4800" b="1" dirty="0">
                    <a:ln w="25400" cap="rnd">
                      <a:solidFill>
                        <a:sysClr val="windowText" lastClr="000000"/>
                      </a:solidFill>
                      <a:prstDash val="solid"/>
                    </a:ln>
                    <a:solidFill>
                      <a:srgbClr val="BEFF05"/>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U</a:t>
                </a:r>
                <a:r>
                  <a:rPr lang="en-US" sz="4800" b="1" dirty="0">
                    <a:ln w="25400" cap="rnd">
                      <a:solidFill>
                        <a:sysClr val="windowText" lastClr="000000"/>
                      </a:solidFill>
                      <a:prstDash val="solid"/>
                    </a:ln>
                    <a:solidFill>
                      <a:srgbClr val="FE816D"/>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Y</a:t>
                </a:r>
                <a:r>
                  <a:rPr lang="en-US" sz="4800" b="1" dirty="0">
                    <a:ln w="25400" cap="rnd">
                      <a:solidFill>
                        <a:sysClr val="windowText" lastClr="000000"/>
                      </a:solidFill>
                      <a:prstDash val="solid"/>
                    </a:ln>
                    <a:solidFill>
                      <a:schemeClr val="accent4">
                        <a:lumMod val="60000"/>
                        <a:lumOff val="40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Ê</a:t>
                </a:r>
                <a:r>
                  <a:rPr lang="en-US" sz="4800" b="1" dirty="0">
                    <a:ln w="25400" cap="rnd">
                      <a:solidFill>
                        <a:sysClr val="windowText" lastClr="000000"/>
                      </a:solidFill>
                      <a:prstDash val="solid"/>
                    </a:ln>
                    <a:solidFill>
                      <a:schemeClr val="accent1">
                        <a:lumMod val="60000"/>
                        <a:lumOff val="40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N </a:t>
                </a:r>
                <a:r>
                  <a:rPr lang="en-US" sz="4800" b="1" dirty="0">
                    <a:ln w="25400" cap="rnd">
                      <a:solidFill>
                        <a:sysClr val="windowText" lastClr="000000"/>
                      </a:solidFill>
                      <a:prstDash val="solid"/>
                    </a:ln>
                    <a:solidFill>
                      <a:srgbClr val="FE816D"/>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H</a:t>
                </a:r>
                <a:r>
                  <a:rPr lang="en-US" sz="4800" b="1" dirty="0">
                    <a:ln w="25400" cap="rnd">
                      <a:solidFill>
                        <a:sysClr val="windowText" lastClr="000000"/>
                      </a:solidFill>
                      <a:prstDash val="solid"/>
                    </a:ln>
                    <a:solidFill>
                      <a:srgbClr val="FFD966"/>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Ả</a:t>
                </a:r>
                <a:r>
                  <a:rPr lang="en-US" sz="4800" b="1" dirty="0">
                    <a:ln w="25400" cap="rnd">
                      <a:solidFill>
                        <a:sysClr val="windowText" lastClr="000000"/>
                      </a:solidFill>
                      <a:prstDash val="solid"/>
                    </a:ln>
                    <a:solidFill>
                      <a:srgbClr val="BEFF05"/>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I</a:t>
                </a:r>
                <a:r>
                  <a:rPr lang="en-US" sz="4800" b="1" dirty="0">
                    <a:ln w="25400" cap="rnd">
                      <a:solidFill>
                        <a:sysClr val="windowText" lastClr="000000"/>
                      </a:solidFill>
                      <a:prstDash val="solid"/>
                    </a:ln>
                    <a:solidFill>
                      <a:schemeClr val="accent1">
                        <a:lumMod val="60000"/>
                        <a:lumOff val="40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 </a:t>
                </a:r>
              </a:p>
              <a:p>
                <a:pPr algn="ctr">
                  <a:lnSpc>
                    <a:spcPct val="130000"/>
                  </a:lnSpc>
                </a:pPr>
                <a:r>
                  <a:rPr lang="en-US" sz="4800" b="1" dirty="0">
                    <a:ln w="25400" cap="rnd">
                      <a:solidFill>
                        <a:sysClr val="windowText" lastClr="000000"/>
                      </a:solidFill>
                      <a:prstDash val="solid"/>
                    </a:ln>
                    <a:solidFill>
                      <a:schemeClr val="accent1">
                        <a:lumMod val="60000"/>
                        <a:lumOff val="40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M</a:t>
                </a:r>
                <a:r>
                  <a:rPr lang="en-US" sz="4800" b="1" dirty="0">
                    <a:ln w="25400" cap="rnd">
                      <a:solidFill>
                        <a:sysClr val="windowText" lastClr="000000"/>
                      </a:solidFill>
                      <a:prstDash val="solid"/>
                    </a:ln>
                    <a:solidFill>
                      <a:srgbClr val="9FF3C3"/>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I</a:t>
                </a:r>
                <a:r>
                  <a:rPr lang="en-US" sz="4800" b="1" dirty="0">
                    <a:ln w="25400" cap="rnd">
                      <a:solidFill>
                        <a:sysClr val="windowText" lastClr="000000"/>
                      </a:solidFill>
                      <a:prstDash val="solid"/>
                    </a:ln>
                    <a:solidFill>
                      <a:srgbClr val="FE816D"/>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Ề</a:t>
                </a:r>
                <a:r>
                  <a:rPr lang="en-US" sz="4800" b="1" dirty="0">
                    <a:ln w="25400" cap="rnd">
                      <a:solidFill>
                        <a:sysClr val="windowText" lastClr="000000"/>
                      </a:solidFill>
                      <a:prstDash val="solid"/>
                    </a:ln>
                    <a:solidFill>
                      <a:srgbClr val="FFC000"/>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N</a:t>
                </a:r>
                <a:r>
                  <a:rPr lang="en-US" sz="4800" b="1" dirty="0">
                    <a:ln w="25400" cap="rnd">
                      <a:solidFill>
                        <a:sysClr val="windowText" lastClr="000000"/>
                      </a:solidFill>
                      <a:prstDash val="solid"/>
                    </a:ln>
                    <a:solidFill>
                      <a:schemeClr val="accent1">
                        <a:lumMod val="60000"/>
                        <a:lumOff val="40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 </a:t>
                </a:r>
                <a:r>
                  <a:rPr lang="en-US" sz="4800" b="1" dirty="0">
                    <a:ln w="25400" cap="rnd">
                      <a:solidFill>
                        <a:sysClr val="windowText" lastClr="000000"/>
                      </a:solidFill>
                      <a:prstDash val="solid"/>
                    </a:ln>
                    <a:solidFill>
                      <a:srgbClr val="92D050"/>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T</a:t>
                </a:r>
                <a:r>
                  <a:rPr lang="en-US" sz="4800" b="1" dirty="0">
                    <a:ln w="25400" cap="rnd">
                      <a:solidFill>
                        <a:sysClr val="windowText" lastClr="000000"/>
                      </a:solidFill>
                      <a:prstDash val="solid"/>
                    </a:ln>
                    <a:solidFill>
                      <a:srgbClr val="D187EF"/>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R</a:t>
                </a:r>
                <a:r>
                  <a:rPr lang="en-US" sz="4800" b="1" dirty="0">
                    <a:ln w="25400" cap="rnd">
                      <a:solidFill>
                        <a:sysClr val="windowText" lastClr="000000"/>
                      </a:solidFill>
                      <a:prstDash val="solid"/>
                    </a:ln>
                    <a:solidFill>
                      <a:srgbClr val="EC6F86"/>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U</a:t>
                </a:r>
                <a:r>
                  <a:rPr lang="en-US" sz="4800" b="1" dirty="0">
                    <a:ln w="25400" cap="rnd">
                      <a:solidFill>
                        <a:sysClr val="windowText" lastClr="000000"/>
                      </a:solidFill>
                      <a:prstDash val="solid"/>
                    </a:ln>
                    <a:solidFill>
                      <a:srgbClr val="FFC000"/>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N</a:t>
                </a:r>
                <a:r>
                  <a:rPr lang="en-US" sz="4800" b="1" dirty="0">
                    <a:ln w="25400" cap="rnd">
                      <a:solidFill>
                        <a:sysClr val="windowText" lastClr="000000"/>
                      </a:solidFill>
                      <a:prstDash val="solid"/>
                    </a:ln>
                    <a:solidFill>
                      <a:schemeClr val="accent1">
                        <a:lumMod val="60000"/>
                        <a:lumOff val="40000"/>
                      </a:schemeClr>
                    </a:solidFill>
                    <a:effectLst>
                      <a:outerShdw blurRad="12700" dist="38100" dir="2700000" algn="tl" rotWithShape="0">
                        <a:schemeClr val="accent4">
                          <a:lumMod val="60000"/>
                          <a:lumOff val="40000"/>
                        </a:schemeClr>
                      </a:outerShdw>
                    </a:effectLst>
                    <a:latin typeface="#9Slide07 SVNNexa Rust Slab Bla" panose="020B0606040200020203" pitchFamily="34" charset="0"/>
                  </a:rPr>
                  <a:t>G</a:t>
                </a:r>
              </a:p>
            </p:txBody>
          </p:sp>
        </p:grpSp>
        <p:grpSp>
          <p:nvGrpSpPr>
            <p:cNvPr id="30" name="Group 29"/>
            <p:cNvGrpSpPr/>
            <p:nvPr/>
          </p:nvGrpSpPr>
          <p:grpSpPr>
            <a:xfrm rot="584984">
              <a:off x="4594462" y="3011548"/>
              <a:ext cx="1874556" cy="833637"/>
              <a:chOff x="7546895" y="3046888"/>
              <a:chExt cx="1781012" cy="958884"/>
            </a:xfrm>
          </p:grpSpPr>
          <p:sp>
            <p:nvSpPr>
              <p:cNvPr id="28" name="TextBox 11">
                <a:extLst>
                  <a:ext uri="{FF2B5EF4-FFF2-40B4-BE49-F238E27FC236}">
                    <a16:creationId xmlns:a16="http://schemas.microsoft.com/office/drawing/2014/main" id="{85AFEEE7-5B0A-885B-69D1-B770473E3FE8}"/>
                  </a:ext>
                </a:extLst>
              </p:cNvPr>
              <p:cNvSpPr txBox="1"/>
              <p:nvPr/>
            </p:nvSpPr>
            <p:spPr>
              <a:xfrm rot="20480563">
                <a:off x="7580289" y="3046888"/>
                <a:ext cx="1747618" cy="951938"/>
              </a:xfrm>
              <a:prstGeom prst="rect">
                <a:avLst/>
              </a:prstGeom>
              <a:noFill/>
            </p:spPr>
            <p:txBody>
              <a:bodyPr wrap="square" rtlCol="0">
                <a:prstTxWarp prst="textArchUp">
                  <a:avLst/>
                </a:prstTxWarp>
                <a:spAutoFit/>
              </a:bodyPr>
              <a:lstStyle/>
              <a:p>
                <a:pPr algn="ctr"/>
                <a:r>
                  <a:rPr lang="en-US" sz="6000" dirty="0">
                    <a:ln w="127000">
                      <a:solidFill>
                        <a:schemeClr val="bg1"/>
                      </a:solidFill>
                    </a:ln>
                    <a:latin typeface="UTM Edwardian" panose="02040603050506020204" pitchFamily="18" charset="0"/>
                    <a:ea typeface="LNTH-LuoLuoNotangYuanTi 1" pitchFamily="2" charset="-128"/>
                    <a:cs typeface="LNTH-LuoLuoNotangYuanTi 1" pitchFamily="2" charset="-128"/>
                  </a:rPr>
                  <a:t>Bài 16:</a:t>
                </a:r>
              </a:p>
            </p:txBody>
          </p:sp>
          <p:sp>
            <p:nvSpPr>
              <p:cNvPr id="29" name="TextBox 12">
                <a:extLst>
                  <a:ext uri="{FF2B5EF4-FFF2-40B4-BE49-F238E27FC236}">
                    <a16:creationId xmlns:a16="http://schemas.microsoft.com/office/drawing/2014/main" id="{DB07FE05-D045-2D29-23E7-FC0A34DFAF81}"/>
                  </a:ext>
                </a:extLst>
              </p:cNvPr>
              <p:cNvSpPr txBox="1"/>
              <p:nvPr/>
            </p:nvSpPr>
            <p:spPr>
              <a:xfrm rot="20480563">
                <a:off x="7546895" y="3053834"/>
                <a:ext cx="1747618" cy="951938"/>
              </a:xfrm>
              <a:prstGeom prst="rect">
                <a:avLst/>
              </a:prstGeom>
              <a:noFill/>
            </p:spPr>
            <p:txBody>
              <a:bodyPr wrap="square" rtlCol="0">
                <a:prstTxWarp prst="textArchUp">
                  <a:avLst/>
                </a:prstTxWarp>
                <a:spAutoFit/>
              </a:bodyPr>
              <a:lstStyle/>
              <a:p>
                <a:pPr algn="ctr"/>
                <a:r>
                  <a:rPr lang="en-US" sz="60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Bài 16:</a:t>
                </a:r>
              </a:p>
            </p:txBody>
          </p:sp>
        </p:grpSp>
        <p:grpSp>
          <p:nvGrpSpPr>
            <p:cNvPr id="34" name="Group 33"/>
            <p:cNvGrpSpPr/>
            <p:nvPr/>
          </p:nvGrpSpPr>
          <p:grpSpPr>
            <a:xfrm>
              <a:off x="7060512" y="3423608"/>
              <a:ext cx="2597787" cy="951939"/>
              <a:chOff x="8233255" y="3606299"/>
              <a:chExt cx="1771943" cy="951939"/>
            </a:xfrm>
          </p:grpSpPr>
          <p:sp>
            <p:nvSpPr>
              <p:cNvPr id="35" name="TextBox 11">
                <a:extLst>
                  <a:ext uri="{FF2B5EF4-FFF2-40B4-BE49-F238E27FC236}">
                    <a16:creationId xmlns:a16="http://schemas.microsoft.com/office/drawing/2014/main" id="{85AFEEE7-5B0A-885B-69D1-B770473E3FE8}"/>
                  </a:ext>
                </a:extLst>
              </p:cNvPr>
              <p:cNvSpPr txBox="1"/>
              <p:nvPr/>
            </p:nvSpPr>
            <p:spPr>
              <a:xfrm rot="20480563">
                <a:off x="8233255" y="3606299"/>
                <a:ext cx="1747618" cy="951938"/>
              </a:xfrm>
              <a:prstGeom prst="rect">
                <a:avLst/>
              </a:prstGeom>
              <a:noFill/>
            </p:spPr>
            <p:txBody>
              <a:bodyPr wrap="square" rtlCol="0">
                <a:prstTxWarp prst="textArchUp">
                  <a:avLst/>
                </a:prstTxWarp>
                <a:spAutoFit/>
              </a:bodyPr>
              <a:lstStyle/>
              <a:p>
                <a:pPr algn="ctr"/>
                <a:r>
                  <a:rPr lang="en-US" sz="6000" dirty="0" err="1">
                    <a:ln w="127000">
                      <a:solidFill>
                        <a:schemeClr val="bg1"/>
                      </a:solidFill>
                    </a:ln>
                    <a:latin typeface="UTM Edwardian" panose="02040603050506020204" pitchFamily="18" charset="0"/>
                    <a:ea typeface="LNTH-LuoLuoNotangYuanTi 1" pitchFamily="2" charset="-128"/>
                    <a:cs typeface="LNTH-LuoLuoNotangYuanTi 1" pitchFamily="2" charset="-128"/>
                  </a:rPr>
                  <a:t>Tiết</a:t>
                </a:r>
                <a:r>
                  <a:rPr lang="en-US" sz="6000" dirty="0">
                    <a:ln w="127000">
                      <a:solidFill>
                        <a:schemeClr val="bg1"/>
                      </a:solidFill>
                    </a:ln>
                    <a:latin typeface="UTM Edwardian" panose="02040603050506020204" pitchFamily="18" charset="0"/>
                    <a:ea typeface="LNTH-LuoLuoNotangYuanTi 1" pitchFamily="2" charset="-128"/>
                    <a:cs typeface="LNTH-LuoLuoNotangYuanTi 1" pitchFamily="2" charset="-128"/>
                  </a:rPr>
                  <a:t> 1</a:t>
                </a:r>
              </a:p>
            </p:txBody>
          </p:sp>
          <p:sp>
            <p:nvSpPr>
              <p:cNvPr id="36" name="TextBox 12">
                <a:extLst>
                  <a:ext uri="{FF2B5EF4-FFF2-40B4-BE49-F238E27FC236}">
                    <a16:creationId xmlns:a16="http://schemas.microsoft.com/office/drawing/2014/main" id="{DB07FE05-D045-2D29-23E7-FC0A34DFAF81}"/>
                  </a:ext>
                </a:extLst>
              </p:cNvPr>
              <p:cNvSpPr txBox="1"/>
              <p:nvPr/>
            </p:nvSpPr>
            <p:spPr>
              <a:xfrm rot="20480563">
                <a:off x="8257580" y="3606300"/>
                <a:ext cx="1747618" cy="951938"/>
              </a:xfrm>
              <a:prstGeom prst="rect">
                <a:avLst/>
              </a:prstGeom>
              <a:noFill/>
            </p:spPr>
            <p:txBody>
              <a:bodyPr wrap="square" rtlCol="0">
                <a:prstTxWarp prst="textArchUp">
                  <a:avLst/>
                </a:prstTxWarp>
                <a:spAutoFit/>
              </a:bodyPr>
              <a:lstStyle/>
              <a:p>
                <a:pPr algn="ctr"/>
                <a:r>
                  <a:rPr lang="en-US" sz="60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Tiết</a:t>
                </a:r>
                <a:r>
                  <a:rPr lang="en-US" sz="60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1.</a:t>
                </a:r>
              </a:p>
            </p:txBody>
          </p:sp>
        </p:grpSp>
      </p:grpSp>
    </p:spTree>
    <p:extLst>
      <p:ext uri="{BB962C8B-B14F-4D97-AF65-F5344CB8AC3E}">
        <p14:creationId xmlns:p14="http://schemas.microsoft.com/office/powerpoint/2010/main" val="375535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1000" fill="hold"/>
                                        <p:tgtEl>
                                          <p:spTgt spid="37"/>
                                        </p:tgtEl>
                                        <p:attrNameLst>
                                          <p:attrName>ppt_w</p:attrName>
                                        </p:attrNameLst>
                                      </p:cBhvr>
                                      <p:tavLst>
                                        <p:tav tm="0">
                                          <p:val>
                                            <p:strVal val="#ppt_w+.3"/>
                                          </p:val>
                                        </p:tav>
                                        <p:tav tm="100000">
                                          <p:val>
                                            <p:strVal val="#ppt_w"/>
                                          </p:val>
                                        </p:tav>
                                      </p:tavLst>
                                    </p:anim>
                                    <p:anim calcmode="lin" valueType="num">
                                      <p:cBhvr>
                                        <p:cTn id="12" dur="1000" fill="hold"/>
                                        <p:tgtEl>
                                          <p:spTgt spid="37"/>
                                        </p:tgtEl>
                                        <p:attrNameLst>
                                          <p:attrName>ppt_h</p:attrName>
                                        </p:attrNameLst>
                                      </p:cBhvr>
                                      <p:tavLst>
                                        <p:tav tm="0">
                                          <p:val>
                                            <p:strVal val="#ppt_h"/>
                                          </p:val>
                                        </p:tav>
                                        <p:tav tm="100000">
                                          <p:val>
                                            <p:strVal val="#ppt_h"/>
                                          </p:val>
                                        </p:tav>
                                      </p:tavLst>
                                    </p:anim>
                                    <p:animEffect transition="in" filter="fade">
                                      <p:cBhvr>
                                        <p:cTn id="13" dur="10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ounded Rectangular Callout 26"/>
          <p:cNvSpPr/>
          <p:nvPr/>
        </p:nvSpPr>
        <p:spPr>
          <a:xfrm>
            <a:off x="2907161" y="1044887"/>
            <a:ext cx="8228392" cy="2718964"/>
          </a:xfrm>
          <a:prstGeom prst="wedgeRoundRectCallout">
            <a:avLst>
              <a:gd name="adj1" fmla="val -47267"/>
              <a:gd name="adj2" fmla="val 93500"/>
              <a:gd name="adj3" fmla="val 16667"/>
            </a:avLst>
          </a:prstGeom>
          <a:solidFill>
            <a:srgbClr val="9FF3C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Em hãy viết một bức thư cho một người bạn để giới thiệu về một nét văn hóa tiêu biểu của vùng Duyên hải miền Trung.</a:t>
            </a:r>
          </a:p>
        </p:txBody>
      </p:sp>
      <p:pic>
        <p:nvPicPr>
          <p:cNvPr id="34" name="Picture 3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94750" l="9976" r="94426">
                        <a14:foregroundMark x1="42932" y1="56785" x2="56058" y2="57593"/>
                        <a14:foregroundMark x1="66155" y1="47052" x2="55250" y2="58199"/>
                        <a14:foregroundMark x1="38288" y1="54362" x2="47173" y2="55372"/>
                        <a14:foregroundMark x1="55654" y1="75162" x2="55654" y2="75162"/>
                      </a14:backgroundRemoval>
                    </a14:imgEffect>
                  </a14:imgLayer>
                </a14:imgProps>
              </a:ext>
              <a:ext uri="{28A0092B-C50C-407E-A947-70E740481C1C}">
                <a14:useLocalDpi xmlns:a14="http://schemas.microsoft.com/office/drawing/2010/main" val="0"/>
              </a:ext>
            </a:extLst>
          </a:blip>
          <a:srcRect l="19293" t="11919" r="16061" b="15964"/>
          <a:stretch/>
        </p:blipFill>
        <p:spPr>
          <a:xfrm flipH="1">
            <a:off x="768970" y="2467803"/>
            <a:ext cx="3510511" cy="3916187"/>
          </a:xfrm>
          <a:prstGeom prst="rect">
            <a:avLst/>
          </a:prstGeom>
        </p:spPr>
      </p:pic>
      <p:grpSp>
        <p:nvGrpSpPr>
          <p:cNvPr id="37" name="Group 36"/>
          <p:cNvGrpSpPr/>
          <p:nvPr/>
        </p:nvGrpSpPr>
        <p:grpSpPr>
          <a:xfrm rot="20678464">
            <a:off x="-427837" y="297808"/>
            <a:ext cx="3505200" cy="787229"/>
            <a:chOff x="3006435" y="3402703"/>
            <a:chExt cx="8242138" cy="787229"/>
          </a:xfrm>
        </p:grpSpPr>
        <p:sp>
          <p:nvSpPr>
            <p:cNvPr id="38" name="TextBox 37"/>
            <p:cNvSpPr txBox="1"/>
            <p:nvPr/>
          </p:nvSpPr>
          <p:spPr>
            <a:xfrm>
              <a:off x="3006436" y="3420491"/>
              <a:ext cx="8242137" cy="769441"/>
            </a:xfrm>
            <a:prstGeom prst="rect">
              <a:avLst/>
            </a:prstGeom>
            <a:noFill/>
          </p:spPr>
          <p:txBody>
            <a:bodyPr wrap="square" rtlCol="0">
              <a:spAutoFit/>
            </a:bodyPr>
            <a:lstStyle/>
            <a:p>
              <a:pPr algn="ctr"/>
              <a:r>
                <a:rPr lang="en-US" sz="44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Vận dụng</a:t>
              </a:r>
            </a:p>
          </p:txBody>
        </p:sp>
        <p:sp>
          <p:nvSpPr>
            <p:cNvPr id="39" name="TextBox 38"/>
            <p:cNvSpPr txBox="1"/>
            <p:nvPr/>
          </p:nvSpPr>
          <p:spPr>
            <a:xfrm>
              <a:off x="3006435" y="3402703"/>
              <a:ext cx="8242138" cy="769441"/>
            </a:xfrm>
            <a:prstGeom prst="rect">
              <a:avLst/>
            </a:prstGeom>
            <a:noFill/>
          </p:spPr>
          <p:txBody>
            <a:bodyPr wrap="square" rtlCol="0">
              <a:spAutoFit/>
            </a:bodyPr>
            <a:lstStyle/>
            <a:p>
              <a:pPr algn="ctr"/>
              <a:r>
                <a:rPr lang="en-US" sz="44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Vận dụng</a:t>
              </a:r>
            </a:p>
          </p:txBody>
        </p:sp>
      </p:grpSp>
    </p:spTree>
    <p:extLst>
      <p:ext uri="{BB962C8B-B14F-4D97-AF65-F5344CB8AC3E}">
        <p14:creationId xmlns:p14="http://schemas.microsoft.com/office/powerpoint/2010/main" val="100582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50000">
                                          <p:cBhvr additive="base">
                                            <p:cTn id="7" dur="5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500316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Picture 3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76" b="94750" l="9976" r="94426">
                        <a14:foregroundMark x1="42932" y1="56785" x2="56058" y2="57593"/>
                        <a14:foregroundMark x1="66155" y1="47052" x2="55250" y2="58199"/>
                        <a14:foregroundMark x1="38288" y1="54362" x2="47173" y2="55372"/>
                        <a14:foregroundMark x1="55654" y1="75162" x2="55654" y2="75162"/>
                      </a14:backgroundRemoval>
                    </a14:imgEffect>
                  </a14:imgLayer>
                </a14:imgProps>
              </a:ext>
              <a:ext uri="{28A0092B-C50C-407E-A947-70E740481C1C}">
                <a14:useLocalDpi xmlns:a14="http://schemas.microsoft.com/office/drawing/2010/main" val="0"/>
              </a:ext>
            </a:extLst>
          </a:blip>
          <a:srcRect l="19293" t="11919" r="16061" b="15964"/>
          <a:stretch/>
        </p:blipFill>
        <p:spPr>
          <a:xfrm flipH="1">
            <a:off x="10627896" y="5203065"/>
            <a:ext cx="1564104" cy="1744852"/>
          </a:xfrm>
          <a:prstGeom prst="rect">
            <a:avLst/>
          </a:prstGeom>
        </p:spPr>
      </p:pic>
      <p:grpSp>
        <p:nvGrpSpPr>
          <p:cNvPr id="37" name="Group 36"/>
          <p:cNvGrpSpPr/>
          <p:nvPr/>
        </p:nvGrpSpPr>
        <p:grpSpPr>
          <a:xfrm rot="20678464">
            <a:off x="-820109" y="90407"/>
            <a:ext cx="3505200" cy="664119"/>
            <a:chOff x="3006435" y="3464257"/>
            <a:chExt cx="8242140" cy="664119"/>
          </a:xfrm>
        </p:grpSpPr>
        <p:sp>
          <p:nvSpPr>
            <p:cNvPr id="38" name="TextBox 37"/>
            <p:cNvSpPr txBox="1"/>
            <p:nvPr/>
          </p:nvSpPr>
          <p:spPr>
            <a:xfrm>
              <a:off x="3006436" y="3482045"/>
              <a:ext cx="8242139" cy="646331"/>
            </a:xfrm>
            <a:prstGeom prst="rect">
              <a:avLst/>
            </a:prstGeom>
            <a:noFill/>
          </p:spPr>
          <p:txBody>
            <a:bodyPr wrap="square" rtlCol="0">
              <a:spAutoFit/>
            </a:bodyPr>
            <a:lstStyle/>
            <a:p>
              <a:pPr algn="ctr"/>
              <a:r>
                <a:rPr lang="en-US" sz="3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Vận dụng</a:t>
              </a:r>
            </a:p>
          </p:txBody>
        </p:sp>
        <p:sp>
          <p:nvSpPr>
            <p:cNvPr id="39" name="TextBox 38"/>
            <p:cNvSpPr txBox="1"/>
            <p:nvPr/>
          </p:nvSpPr>
          <p:spPr>
            <a:xfrm>
              <a:off x="3006435" y="3464257"/>
              <a:ext cx="8242140" cy="646331"/>
            </a:xfrm>
            <a:prstGeom prst="rect">
              <a:avLst/>
            </a:prstGeom>
            <a:noFill/>
          </p:spPr>
          <p:txBody>
            <a:bodyPr wrap="square" rtlCol="0">
              <a:spAutoFit/>
            </a:bodyPr>
            <a:lstStyle/>
            <a:p>
              <a:pPr algn="ctr"/>
              <a:r>
                <a:rPr lang="en-US" sz="36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Vận dụng</a:t>
              </a:r>
            </a:p>
          </p:txBody>
        </p:sp>
      </p:grpSp>
      <p:sp>
        <p:nvSpPr>
          <p:cNvPr id="3" name="TextBox 2"/>
          <p:cNvSpPr txBox="1"/>
          <p:nvPr/>
        </p:nvSpPr>
        <p:spPr>
          <a:xfrm>
            <a:off x="580289" y="843319"/>
            <a:ext cx="11031423" cy="5693866"/>
          </a:xfrm>
          <a:prstGeom prst="rect">
            <a:avLst/>
          </a:prstGeom>
          <a:noFill/>
        </p:spPr>
        <p:txBody>
          <a:bodyPr wrap="square" rtlCol="0">
            <a:spAutoFit/>
          </a:bodyPr>
          <a:lstStyle/>
          <a:p>
            <a:pPr indent="274320" algn="just"/>
            <a:r>
              <a:rPr lang="en-US" sz="2800"/>
              <a:t>Mai thân mến!</a:t>
            </a:r>
          </a:p>
          <a:p>
            <a:pPr indent="274320" algn="just"/>
            <a:r>
              <a:rPr lang="en-US" sz="2800"/>
              <a:t>Lâu rồi không gặp, bạn vẫn khỏe chứ. Hôm nay mình được đi du lịch ở một tỉnh miền Trung mình viết thư này để kể cho bạn nghe những điều đặc sắc mình đã được chứng kiến ở lễ hội.</a:t>
            </a:r>
          </a:p>
          <a:p>
            <a:pPr indent="274320" algn="just"/>
            <a:r>
              <a:rPr lang="en-US" sz="2800"/>
              <a:t>Lễ hội này tên là lễ hội Cầu Ngư. Lễ hội này thường được tổ chức từ 12 tháng Giêng đến tháng 6 âm lịch hằng năm, tùy thuộc vào mỗi địa phương. Lễ hội này phần lễ quan trọng nhất là nghi thức cúng cá Ông hay còn gọi là cá voi. Còn phần hội chủ yếu là các trò chơi dân gian đặc trưng của các cư dân vùng biển như đua thuyền, lắc thúng, bơi lội, đan lưới, kéo co,…</a:t>
            </a:r>
          </a:p>
          <a:p>
            <a:pPr indent="274320" algn="just"/>
            <a:r>
              <a:rPr lang="en-US" sz="2800"/>
              <a:t>Nếu có dịp bạn hãy cùng đến miền Trung để tham dự lễ hội này nhé! Mình tin rằng bạn sẽ rất ấn tượng với lễ hội này.</a:t>
            </a:r>
          </a:p>
          <a:p>
            <a:pPr indent="274320" algn="just"/>
            <a:r>
              <a:rPr lang="en-US" sz="2800"/>
              <a:t>									Bạn của Mai</a:t>
            </a:r>
          </a:p>
          <a:p>
            <a:pPr indent="274320" algn="just"/>
            <a:r>
              <a:rPr lang="en-US" sz="2800"/>
              <a:t>									Quỳnh Thư</a:t>
            </a:r>
          </a:p>
        </p:txBody>
      </p:sp>
    </p:spTree>
    <p:extLst>
      <p:ext uri="{BB962C8B-B14F-4D97-AF65-F5344CB8AC3E}">
        <p14:creationId xmlns:p14="http://schemas.microsoft.com/office/powerpoint/2010/main" val="268997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50000">
                                          <p:cBhvr additive="base">
                                            <p:cTn id="7" dur="5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6"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nip Diagonal Corner Rectangle 4"/>
          <p:cNvSpPr/>
          <p:nvPr/>
        </p:nvSpPr>
        <p:spPr>
          <a:xfrm>
            <a:off x="774700" y="139700"/>
            <a:ext cx="10642600" cy="1879600"/>
          </a:xfrm>
          <a:prstGeom prst="snip2DiagRect">
            <a:avLst>
              <a:gd name="adj1" fmla="val 33205"/>
              <a:gd name="adj2" fmla="val 38289"/>
            </a:avLst>
          </a:prstGeom>
          <a:solidFill>
            <a:srgbClr val="FFE79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Lễ hội nào ở miền Trung được tổ chức </a:t>
            </a:r>
            <a:br>
              <a:rPr lang="en-US" sz="3200" b="1">
                <a:solidFill>
                  <a:schemeClr val="tx1"/>
                </a:solidFill>
              </a:rPr>
            </a:br>
            <a:r>
              <a:rPr lang="en-US" sz="3200" b="1">
                <a:solidFill>
                  <a:schemeClr val="tx1"/>
                </a:solidFill>
              </a:rPr>
              <a:t>vào ngày 22 tháng 8 âm lịch?</a:t>
            </a:r>
          </a:p>
        </p:txBody>
      </p:sp>
      <p:grpSp>
        <p:nvGrpSpPr>
          <p:cNvPr id="29" name="Group 28"/>
          <p:cNvGrpSpPr/>
          <p:nvPr/>
        </p:nvGrpSpPr>
        <p:grpSpPr>
          <a:xfrm>
            <a:off x="6242957" y="2621656"/>
            <a:ext cx="5760357" cy="1569660"/>
            <a:chOff x="88900" y="2578100"/>
            <a:chExt cx="5760357" cy="1569660"/>
          </a:xfrm>
        </p:grpSpPr>
        <p:sp>
          <p:nvSpPr>
            <p:cNvPr id="33" name="Rounded Rectangle 32"/>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Ka-tê</a:t>
              </a:r>
            </a:p>
          </p:txBody>
        </p:sp>
        <p:sp>
          <p:nvSpPr>
            <p:cNvPr id="34" name="TextBox 33"/>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c</a:t>
              </a:r>
            </a:p>
          </p:txBody>
        </p:sp>
      </p:grpSp>
      <p:grpSp>
        <p:nvGrpSpPr>
          <p:cNvPr id="35" name="Group 34"/>
          <p:cNvGrpSpPr/>
          <p:nvPr/>
        </p:nvGrpSpPr>
        <p:grpSpPr>
          <a:xfrm>
            <a:off x="6242957" y="4685983"/>
            <a:ext cx="5760357" cy="1569660"/>
            <a:chOff x="88900" y="2578100"/>
            <a:chExt cx="5760357" cy="1569660"/>
          </a:xfrm>
        </p:grpSpPr>
        <p:sp>
          <p:nvSpPr>
            <p:cNvPr id="36" name="Rounded Rectangle 35"/>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Lam Kinh</a:t>
              </a:r>
            </a:p>
          </p:txBody>
        </p:sp>
        <p:sp>
          <p:nvSpPr>
            <p:cNvPr id="37" name="TextBox 36"/>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d</a:t>
              </a:r>
            </a:p>
          </p:txBody>
        </p:sp>
      </p:grpSp>
      <p:grpSp>
        <p:nvGrpSpPr>
          <p:cNvPr id="8" name="Group 7"/>
          <p:cNvGrpSpPr/>
          <p:nvPr/>
        </p:nvGrpSpPr>
        <p:grpSpPr>
          <a:xfrm>
            <a:off x="88900" y="2578100"/>
            <a:ext cx="5760357" cy="1569660"/>
            <a:chOff x="88900" y="2578100"/>
            <a:chExt cx="5760357" cy="1569660"/>
          </a:xfrm>
        </p:grpSpPr>
        <p:sp>
          <p:nvSpPr>
            <p:cNvPr id="6" name="Rounded Rectangle 5"/>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Cầu Ngư</a:t>
              </a:r>
            </a:p>
          </p:txBody>
        </p:sp>
        <p:sp>
          <p:nvSpPr>
            <p:cNvPr id="7" name="TextBox 6"/>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a</a:t>
              </a:r>
            </a:p>
          </p:txBody>
        </p:sp>
      </p:grpSp>
      <p:grpSp>
        <p:nvGrpSpPr>
          <p:cNvPr id="12" name="Group 11"/>
          <p:cNvGrpSpPr/>
          <p:nvPr/>
        </p:nvGrpSpPr>
        <p:grpSpPr>
          <a:xfrm>
            <a:off x="88900" y="4642427"/>
            <a:ext cx="5760357" cy="1569660"/>
            <a:chOff x="88900" y="2578100"/>
            <a:chExt cx="5760357" cy="1569660"/>
          </a:xfrm>
        </p:grpSpPr>
        <p:sp>
          <p:nvSpPr>
            <p:cNvPr id="13" name="Rounded Rectangle 12"/>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Gầu Tào</a:t>
              </a:r>
            </a:p>
          </p:txBody>
        </p:sp>
        <p:sp>
          <p:nvSpPr>
            <p:cNvPr id="14" name="TextBox 13"/>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b</a:t>
              </a:r>
            </a:p>
          </p:txBody>
        </p:sp>
      </p:gr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7364" y="4818870"/>
            <a:ext cx="1205052" cy="1182457"/>
          </a:xfrm>
          <a:prstGeom prst="rect">
            <a:avLst/>
          </a:prstGeom>
        </p:spPr>
      </p:pic>
    </p:spTree>
    <p:extLst>
      <p:ext uri="{BB962C8B-B14F-4D97-AF65-F5344CB8AC3E}">
        <p14:creationId xmlns:p14="http://schemas.microsoft.com/office/powerpoint/2010/main" val="159456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450" decel="100000" fill="hold"/>
                                        <p:tgtEl>
                                          <p:spTgt spid="12"/>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22" fill="hold">
                            <p:stCondLst>
                              <p:cond delay="1500"/>
                            </p:stCondLst>
                            <p:childTnLst>
                              <p:par>
                                <p:cTn id="23" presetID="37"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450" decel="100000" fill="hold"/>
                                        <p:tgtEl>
                                          <p:spTgt spid="29"/>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childTnLst>
                          </p:cTn>
                        </p:par>
                        <p:par>
                          <p:cTn id="29" fill="hold">
                            <p:stCondLst>
                              <p:cond delay="2000"/>
                            </p:stCondLst>
                            <p:childTnLst>
                              <p:par>
                                <p:cTn id="30" presetID="37"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450" decel="100000" fill="hold"/>
                                        <p:tgtEl>
                                          <p:spTgt spid="35"/>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after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childTnLst>
                          </p:cTn>
                        </p:par>
                        <p:par>
                          <p:cTn id="42" fill="hold">
                            <p:stCondLst>
                              <p:cond delay="500"/>
                            </p:stCondLst>
                            <p:childTnLst>
                              <p:par>
                                <p:cTn id="43" presetID="32" presetClass="emph" presetSubtype="0" fill="hold" nodeType="afterEffect">
                                  <p:stCondLst>
                                    <p:cond delay="0"/>
                                  </p:stCondLst>
                                  <p:childTnLst>
                                    <p:animRot by="120000">
                                      <p:cBhvr>
                                        <p:cTn id="44" dur="50" fill="hold">
                                          <p:stCondLst>
                                            <p:cond delay="0"/>
                                          </p:stCondLst>
                                        </p:cTn>
                                        <p:tgtEl>
                                          <p:spTgt spid="8"/>
                                        </p:tgtEl>
                                        <p:attrNameLst>
                                          <p:attrName>r</p:attrName>
                                        </p:attrNameLst>
                                      </p:cBhvr>
                                    </p:animRot>
                                    <p:animRot by="-240000">
                                      <p:cBhvr>
                                        <p:cTn id="45" dur="100" fill="hold">
                                          <p:stCondLst>
                                            <p:cond delay="100"/>
                                          </p:stCondLst>
                                        </p:cTn>
                                        <p:tgtEl>
                                          <p:spTgt spid="8"/>
                                        </p:tgtEl>
                                        <p:attrNameLst>
                                          <p:attrName>r</p:attrName>
                                        </p:attrNameLst>
                                      </p:cBhvr>
                                    </p:animRot>
                                    <p:animRot by="240000">
                                      <p:cBhvr>
                                        <p:cTn id="46" dur="100" fill="hold">
                                          <p:stCondLst>
                                            <p:cond delay="200"/>
                                          </p:stCondLst>
                                        </p:cTn>
                                        <p:tgtEl>
                                          <p:spTgt spid="8"/>
                                        </p:tgtEl>
                                        <p:attrNameLst>
                                          <p:attrName>r</p:attrName>
                                        </p:attrNameLst>
                                      </p:cBhvr>
                                    </p:animRot>
                                    <p:animRot by="-240000">
                                      <p:cBhvr>
                                        <p:cTn id="47" dur="100" fill="hold">
                                          <p:stCondLst>
                                            <p:cond delay="300"/>
                                          </p:stCondLst>
                                        </p:cTn>
                                        <p:tgtEl>
                                          <p:spTgt spid="8"/>
                                        </p:tgtEl>
                                        <p:attrNameLst>
                                          <p:attrName>r</p:attrName>
                                        </p:attrNameLst>
                                      </p:cBhvr>
                                    </p:animRot>
                                    <p:animRot by="120000">
                                      <p:cBhvr>
                                        <p:cTn id="48" dur="100" fill="hold">
                                          <p:stCondLst>
                                            <p:cond delay="4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afterEffect">
                                  <p:stCondLst>
                                    <p:cond delay="0"/>
                                  </p:stCondLst>
                                  <p:childTnLst>
                                    <p:animEffect transition="out" filter="fade">
                                      <p:cBhvr>
                                        <p:cTn id="53" dur="500" tmFilter="0, 0; .2, .5; .8, .5; 1, 0"/>
                                        <p:tgtEl>
                                          <p:spTgt spid="12"/>
                                        </p:tgtEl>
                                      </p:cBhvr>
                                    </p:animEffect>
                                    <p:animScale>
                                      <p:cBhvr>
                                        <p:cTn id="54" dur="250" autoRev="1" fill="hold"/>
                                        <p:tgtEl>
                                          <p:spTgt spid="12"/>
                                        </p:tgtEl>
                                      </p:cBhvr>
                                      <p:by x="105000" y="105000"/>
                                    </p:animScale>
                                  </p:childTnLst>
                                </p:cTn>
                              </p:par>
                            </p:childTnLst>
                          </p:cTn>
                        </p:par>
                        <p:par>
                          <p:cTn id="55" fill="hold">
                            <p:stCondLst>
                              <p:cond delay="500"/>
                            </p:stCondLst>
                            <p:childTnLst>
                              <p:par>
                                <p:cTn id="56" presetID="32" presetClass="emph" presetSubtype="0" fill="hold" nodeType="afterEffect">
                                  <p:stCondLst>
                                    <p:cond delay="0"/>
                                  </p:stCondLst>
                                  <p:childTnLst>
                                    <p:animRot by="120000">
                                      <p:cBhvr>
                                        <p:cTn id="57" dur="50" fill="hold">
                                          <p:stCondLst>
                                            <p:cond delay="0"/>
                                          </p:stCondLst>
                                        </p:cTn>
                                        <p:tgtEl>
                                          <p:spTgt spid="12"/>
                                        </p:tgtEl>
                                        <p:attrNameLst>
                                          <p:attrName>r</p:attrName>
                                        </p:attrNameLst>
                                      </p:cBhvr>
                                    </p:animRot>
                                    <p:animRot by="-240000">
                                      <p:cBhvr>
                                        <p:cTn id="58" dur="100" fill="hold">
                                          <p:stCondLst>
                                            <p:cond delay="100"/>
                                          </p:stCondLst>
                                        </p:cTn>
                                        <p:tgtEl>
                                          <p:spTgt spid="12"/>
                                        </p:tgtEl>
                                        <p:attrNameLst>
                                          <p:attrName>r</p:attrName>
                                        </p:attrNameLst>
                                      </p:cBhvr>
                                    </p:animRot>
                                    <p:animRot by="240000">
                                      <p:cBhvr>
                                        <p:cTn id="59" dur="100" fill="hold">
                                          <p:stCondLst>
                                            <p:cond delay="200"/>
                                          </p:stCondLst>
                                        </p:cTn>
                                        <p:tgtEl>
                                          <p:spTgt spid="12"/>
                                        </p:tgtEl>
                                        <p:attrNameLst>
                                          <p:attrName>r</p:attrName>
                                        </p:attrNameLst>
                                      </p:cBhvr>
                                    </p:animRot>
                                    <p:animRot by="-240000">
                                      <p:cBhvr>
                                        <p:cTn id="60" dur="100" fill="hold">
                                          <p:stCondLst>
                                            <p:cond delay="300"/>
                                          </p:stCondLst>
                                        </p:cTn>
                                        <p:tgtEl>
                                          <p:spTgt spid="12"/>
                                        </p:tgtEl>
                                        <p:attrNameLst>
                                          <p:attrName>r</p:attrName>
                                        </p:attrNameLst>
                                      </p:cBhvr>
                                    </p:animRot>
                                    <p:animRot by="120000">
                                      <p:cBhvr>
                                        <p:cTn id="61" dur="100" fill="hold">
                                          <p:stCondLst>
                                            <p:cond delay="400"/>
                                          </p:stCondLst>
                                        </p:cTn>
                                        <p:tgtEl>
                                          <p:spTgt spid="12"/>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afterEffect">
                                  <p:stCondLst>
                                    <p:cond delay="0"/>
                                  </p:stCondLst>
                                  <p:childTnLst>
                                    <p:animEffect transition="out" filter="fade">
                                      <p:cBhvr>
                                        <p:cTn id="66" dur="500" tmFilter="0, 0; .2, .5; .8, .5; 1, 0"/>
                                        <p:tgtEl>
                                          <p:spTgt spid="29"/>
                                        </p:tgtEl>
                                      </p:cBhvr>
                                    </p:animEffect>
                                    <p:animScale>
                                      <p:cBhvr>
                                        <p:cTn id="67" dur="250" autoRev="1" fill="hold"/>
                                        <p:tgtEl>
                                          <p:spTgt spid="29"/>
                                        </p:tgtEl>
                                      </p:cBhvr>
                                      <p:by x="105000" y="105000"/>
                                    </p:animScale>
                                  </p:childTnLst>
                                </p:cTn>
                              </p:par>
                            </p:childTnLst>
                          </p:cTn>
                        </p:par>
                        <p:par>
                          <p:cTn id="68" fill="hold">
                            <p:stCondLst>
                              <p:cond delay="500"/>
                            </p:stCondLst>
                            <p:childTnLst>
                              <p:par>
                                <p:cTn id="69" presetID="32" presetClass="emph" presetSubtype="0" fill="hold" nodeType="afterEffect">
                                  <p:stCondLst>
                                    <p:cond delay="0"/>
                                  </p:stCondLst>
                                  <p:childTnLst>
                                    <p:animRot by="120000">
                                      <p:cBhvr>
                                        <p:cTn id="70" dur="50" fill="hold">
                                          <p:stCondLst>
                                            <p:cond delay="0"/>
                                          </p:stCondLst>
                                        </p:cTn>
                                        <p:tgtEl>
                                          <p:spTgt spid="29"/>
                                        </p:tgtEl>
                                        <p:attrNameLst>
                                          <p:attrName>r</p:attrName>
                                        </p:attrNameLst>
                                      </p:cBhvr>
                                    </p:animRot>
                                    <p:animRot by="-240000">
                                      <p:cBhvr>
                                        <p:cTn id="71" dur="100" fill="hold">
                                          <p:stCondLst>
                                            <p:cond delay="100"/>
                                          </p:stCondLst>
                                        </p:cTn>
                                        <p:tgtEl>
                                          <p:spTgt spid="29"/>
                                        </p:tgtEl>
                                        <p:attrNameLst>
                                          <p:attrName>r</p:attrName>
                                        </p:attrNameLst>
                                      </p:cBhvr>
                                    </p:animRot>
                                    <p:animRot by="240000">
                                      <p:cBhvr>
                                        <p:cTn id="72" dur="100" fill="hold">
                                          <p:stCondLst>
                                            <p:cond delay="200"/>
                                          </p:stCondLst>
                                        </p:cTn>
                                        <p:tgtEl>
                                          <p:spTgt spid="29"/>
                                        </p:tgtEl>
                                        <p:attrNameLst>
                                          <p:attrName>r</p:attrName>
                                        </p:attrNameLst>
                                      </p:cBhvr>
                                    </p:animRot>
                                    <p:animRot by="-240000">
                                      <p:cBhvr>
                                        <p:cTn id="73" dur="100" fill="hold">
                                          <p:stCondLst>
                                            <p:cond delay="300"/>
                                          </p:stCondLst>
                                        </p:cTn>
                                        <p:tgtEl>
                                          <p:spTgt spid="29"/>
                                        </p:tgtEl>
                                        <p:attrNameLst>
                                          <p:attrName>r</p:attrName>
                                        </p:attrNameLst>
                                      </p:cBhvr>
                                    </p:animRot>
                                    <p:animRot by="120000">
                                      <p:cBhvr>
                                        <p:cTn id="74" dur="100" fill="hold">
                                          <p:stCondLst>
                                            <p:cond delay="400"/>
                                          </p:stCondLst>
                                        </p:cTn>
                                        <p:tgtEl>
                                          <p:spTgt spid="29"/>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29"/>
                  </p:tgtEl>
                </p:cond>
              </p:nextCondLst>
            </p:seq>
            <p:seq concurrent="1" nextAc="seek">
              <p:cTn id="75" restart="whenNotActive" fill="hold" evtFilter="cancelBubble" nodeType="interactiveSeq">
                <p:stCondLst>
                  <p:cond evt="onClick" delay="0">
                    <p:tgtEl>
                      <p:spTgt spid="35"/>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5"/>
                                        </p:tgtEl>
                                      </p:cBhvr>
                                    </p:animEffect>
                                    <p:animScale>
                                      <p:cBhvr>
                                        <p:cTn id="80" dur="250" autoRev="1" fill="hold"/>
                                        <p:tgtEl>
                                          <p:spTgt spid="35"/>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3" name="Am-thanh-ky-dieu-dieu-ky-www_tiengdong_com.wav"/>
                                        </p:tgtEl>
                                      </p:cMediaNode>
                                    </p:audio>
                                  </p:subTnLst>
                                </p:cTn>
                              </p:par>
                              <p:par>
                                <p:cTn id="81" presetID="3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500" fill="hold"/>
                                        <p:tgtEl>
                                          <p:spTgt spid="38"/>
                                        </p:tgtEl>
                                        <p:attrNameLst>
                                          <p:attrName>ppt_w</p:attrName>
                                        </p:attrNameLst>
                                      </p:cBhvr>
                                      <p:tavLst>
                                        <p:tav tm="0">
                                          <p:val>
                                            <p:fltVal val="0"/>
                                          </p:val>
                                        </p:tav>
                                        <p:tav tm="100000">
                                          <p:val>
                                            <p:strVal val="#ppt_w"/>
                                          </p:val>
                                        </p:tav>
                                      </p:tavLst>
                                    </p:anim>
                                    <p:anim calcmode="lin" valueType="num">
                                      <p:cBhvr>
                                        <p:cTn id="84" dur="500" fill="hold"/>
                                        <p:tgtEl>
                                          <p:spTgt spid="38"/>
                                        </p:tgtEl>
                                        <p:attrNameLst>
                                          <p:attrName>ppt_h</p:attrName>
                                        </p:attrNameLst>
                                      </p:cBhvr>
                                      <p:tavLst>
                                        <p:tav tm="0">
                                          <p:val>
                                            <p:fltVal val="0"/>
                                          </p:val>
                                        </p:tav>
                                        <p:tav tm="100000">
                                          <p:val>
                                            <p:strVal val="#ppt_h"/>
                                          </p:val>
                                        </p:tav>
                                      </p:tavLst>
                                    </p:anim>
                                    <p:anim calcmode="lin" valueType="num">
                                      <p:cBhvr>
                                        <p:cTn id="85" dur="500" fill="hold"/>
                                        <p:tgtEl>
                                          <p:spTgt spid="38"/>
                                        </p:tgtEl>
                                        <p:attrNameLst>
                                          <p:attrName>style.rotation</p:attrName>
                                        </p:attrNameLst>
                                      </p:cBhvr>
                                      <p:tavLst>
                                        <p:tav tm="0">
                                          <p:val>
                                            <p:fltVal val="90"/>
                                          </p:val>
                                        </p:tav>
                                        <p:tav tm="100000">
                                          <p:val>
                                            <p:fltVal val="0"/>
                                          </p:val>
                                        </p:tav>
                                      </p:tavLst>
                                    </p:anim>
                                    <p:animEffect transition="in" filter="fade">
                                      <p:cBhvr>
                                        <p:cTn id="86" dur="500"/>
                                        <p:tgtEl>
                                          <p:spTgt spid="38"/>
                                        </p:tgtEl>
                                      </p:cBhvr>
                                    </p:animEffect>
                                  </p:childTnLst>
                                </p:cTn>
                              </p:par>
                              <p:par>
                                <p:cTn id="87" presetID="37" presetClass="exit" presetSubtype="0" fill="hold" nodeType="withEffect">
                                  <p:stCondLst>
                                    <p:cond delay="0"/>
                                  </p:stCondLst>
                                  <p:childTnLst>
                                    <p:animEffect transition="out" filter="fade">
                                      <p:cBhvr>
                                        <p:cTn id="88" dur="500"/>
                                        <p:tgtEl>
                                          <p:spTgt spid="8"/>
                                        </p:tgtEl>
                                      </p:cBhvr>
                                    </p:animEffect>
                                    <p:anim calcmode="lin" valueType="num">
                                      <p:cBhvr>
                                        <p:cTn id="89" dur="500"/>
                                        <p:tgtEl>
                                          <p:spTgt spid="8"/>
                                        </p:tgtEl>
                                        <p:attrNameLst>
                                          <p:attrName>ppt_x</p:attrName>
                                        </p:attrNameLst>
                                      </p:cBhvr>
                                      <p:tavLst>
                                        <p:tav tm="0">
                                          <p:val>
                                            <p:strVal val="ppt_x"/>
                                          </p:val>
                                        </p:tav>
                                        <p:tav tm="100000">
                                          <p:val>
                                            <p:strVal val="ppt_x"/>
                                          </p:val>
                                        </p:tav>
                                      </p:tavLst>
                                    </p:anim>
                                    <p:anim calcmode="lin" valueType="num">
                                      <p:cBhvr>
                                        <p:cTn id="90" dur="50" decel="100000"/>
                                        <p:tgtEl>
                                          <p:spTgt spid="8"/>
                                        </p:tgtEl>
                                        <p:attrNameLst>
                                          <p:attrName>ppt_y</p:attrName>
                                        </p:attrNameLst>
                                      </p:cBhvr>
                                      <p:tavLst>
                                        <p:tav tm="0">
                                          <p:val>
                                            <p:strVal val="ppt_y"/>
                                          </p:val>
                                        </p:tav>
                                        <p:tav tm="100000">
                                          <p:val>
                                            <p:strVal val="ppt_y-.03"/>
                                          </p:val>
                                        </p:tav>
                                      </p:tavLst>
                                    </p:anim>
                                    <p:anim calcmode="lin" valueType="num">
                                      <p:cBhvr>
                                        <p:cTn id="91" dur="450" accel="100000">
                                          <p:stCondLst>
                                            <p:cond delay="50"/>
                                          </p:stCondLst>
                                        </p:cTn>
                                        <p:tgtEl>
                                          <p:spTgt spid="8"/>
                                        </p:tgtEl>
                                        <p:attrNameLst>
                                          <p:attrName>ppt_y</p:attrName>
                                        </p:attrNameLst>
                                      </p:cBhvr>
                                      <p:tavLst>
                                        <p:tav tm="0">
                                          <p:val>
                                            <p:strVal val="ppt_y"/>
                                          </p:val>
                                        </p:tav>
                                        <p:tav tm="100000">
                                          <p:val>
                                            <p:strVal val="ppt_y+1"/>
                                          </p:val>
                                        </p:tav>
                                      </p:tavLst>
                                    </p:anim>
                                    <p:set>
                                      <p:cBhvr>
                                        <p:cTn id="92" dur="1" fill="hold">
                                          <p:stCondLst>
                                            <p:cond delay="499"/>
                                          </p:stCondLst>
                                        </p:cTn>
                                        <p:tgtEl>
                                          <p:spTgt spid="8"/>
                                        </p:tgtEl>
                                        <p:attrNameLst>
                                          <p:attrName>style.visibility</p:attrName>
                                        </p:attrNameLst>
                                      </p:cBhvr>
                                      <p:to>
                                        <p:strVal val="hidden"/>
                                      </p:to>
                                    </p:set>
                                  </p:childTnLst>
                                </p:cTn>
                              </p:par>
                              <p:par>
                                <p:cTn id="93" presetID="37" presetClass="exit" presetSubtype="0" fill="hold" nodeType="withEffect">
                                  <p:stCondLst>
                                    <p:cond delay="0"/>
                                  </p:stCondLst>
                                  <p:childTnLst>
                                    <p:animEffect transition="out" filter="fade">
                                      <p:cBhvr>
                                        <p:cTn id="94" dur="500"/>
                                        <p:tgtEl>
                                          <p:spTgt spid="12"/>
                                        </p:tgtEl>
                                      </p:cBhvr>
                                    </p:animEffect>
                                    <p:anim calcmode="lin" valueType="num">
                                      <p:cBhvr>
                                        <p:cTn id="95" dur="500"/>
                                        <p:tgtEl>
                                          <p:spTgt spid="12"/>
                                        </p:tgtEl>
                                        <p:attrNameLst>
                                          <p:attrName>ppt_x</p:attrName>
                                        </p:attrNameLst>
                                      </p:cBhvr>
                                      <p:tavLst>
                                        <p:tav tm="0">
                                          <p:val>
                                            <p:strVal val="ppt_x"/>
                                          </p:val>
                                        </p:tav>
                                        <p:tav tm="100000">
                                          <p:val>
                                            <p:strVal val="ppt_x"/>
                                          </p:val>
                                        </p:tav>
                                      </p:tavLst>
                                    </p:anim>
                                    <p:anim calcmode="lin" valueType="num">
                                      <p:cBhvr>
                                        <p:cTn id="96" dur="50" decel="100000"/>
                                        <p:tgtEl>
                                          <p:spTgt spid="12"/>
                                        </p:tgtEl>
                                        <p:attrNameLst>
                                          <p:attrName>ppt_y</p:attrName>
                                        </p:attrNameLst>
                                      </p:cBhvr>
                                      <p:tavLst>
                                        <p:tav tm="0">
                                          <p:val>
                                            <p:strVal val="ppt_y"/>
                                          </p:val>
                                        </p:tav>
                                        <p:tav tm="100000">
                                          <p:val>
                                            <p:strVal val="ppt_y-.03"/>
                                          </p:val>
                                        </p:tav>
                                      </p:tavLst>
                                    </p:anim>
                                    <p:anim calcmode="lin" valueType="num">
                                      <p:cBhvr>
                                        <p:cTn id="97" dur="450" accel="100000">
                                          <p:stCondLst>
                                            <p:cond delay="50"/>
                                          </p:stCondLst>
                                        </p:cTn>
                                        <p:tgtEl>
                                          <p:spTgt spid="12"/>
                                        </p:tgtEl>
                                        <p:attrNameLst>
                                          <p:attrName>ppt_y</p:attrName>
                                        </p:attrNameLst>
                                      </p:cBhvr>
                                      <p:tavLst>
                                        <p:tav tm="0">
                                          <p:val>
                                            <p:strVal val="ppt_y"/>
                                          </p:val>
                                        </p:tav>
                                        <p:tav tm="100000">
                                          <p:val>
                                            <p:strVal val="ppt_y+1"/>
                                          </p:val>
                                        </p:tav>
                                      </p:tavLst>
                                    </p:anim>
                                    <p:set>
                                      <p:cBhvr>
                                        <p:cTn id="98" dur="1" fill="hold">
                                          <p:stCondLst>
                                            <p:cond delay="499"/>
                                          </p:stCondLst>
                                        </p:cTn>
                                        <p:tgtEl>
                                          <p:spTgt spid="12"/>
                                        </p:tgtEl>
                                        <p:attrNameLst>
                                          <p:attrName>style.visibility</p:attrName>
                                        </p:attrNameLst>
                                      </p:cBhvr>
                                      <p:to>
                                        <p:strVal val="hidden"/>
                                      </p:to>
                                    </p:set>
                                  </p:childTnLst>
                                </p:cTn>
                              </p:par>
                              <p:par>
                                <p:cTn id="99" presetID="37" presetClass="exit" presetSubtype="0" fill="hold" nodeType="withEffect">
                                  <p:stCondLst>
                                    <p:cond delay="0"/>
                                  </p:stCondLst>
                                  <p:childTnLst>
                                    <p:animEffect transition="out" filter="fade">
                                      <p:cBhvr>
                                        <p:cTn id="100" dur="500"/>
                                        <p:tgtEl>
                                          <p:spTgt spid="29"/>
                                        </p:tgtEl>
                                      </p:cBhvr>
                                    </p:animEffect>
                                    <p:anim calcmode="lin" valueType="num">
                                      <p:cBhvr>
                                        <p:cTn id="101" dur="500"/>
                                        <p:tgtEl>
                                          <p:spTgt spid="29"/>
                                        </p:tgtEl>
                                        <p:attrNameLst>
                                          <p:attrName>ppt_x</p:attrName>
                                        </p:attrNameLst>
                                      </p:cBhvr>
                                      <p:tavLst>
                                        <p:tav tm="0">
                                          <p:val>
                                            <p:strVal val="ppt_x"/>
                                          </p:val>
                                        </p:tav>
                                        <p:tav tm="100000">
                                          <p:val>
                                            <p:strVal val="ppt_x"/>
                                          </p:val>
                                        </p:tav>
                                      </p:tavLst>
                                    </p:anim>
                                    <p:anim calcmode="lin" valueType="num">
                                      <p:cBhvr>
                                        <p:cTn id="102" dur="50" decel="100000"/>
                                        <p:tgtEl>
                                          <p:spTgt spid="29"/>
                                        </p:tgtEl>
                                        <p:attrNameLst>
                                          <p:attrName>ppt_y</p:attrName>
                                        </p:attrNameLst>
                                      </p:cBhvr>
                                      <p:tavLst>
                                        <p:tav tm="0">
                                          <p:val>
                                            <p:strVal val="ppt_y"/>
                                          </p:val>
                                        </p:tav>
                                        <p:tav tm="100000">
                                          <p:val>
                                            <p:strVal val="ppt_y-.03"/>
                                          </p:val>
                                        </p:tav>
                                      </p:tavLst>
                                    </p:anim>
                                    <p:anim calcmode="lin" valueType="num">
                                      <p:cBhvr>
                                        <p:cTn id="103" dur="450" accel="100000">
                                          <p:stCondLst>
                                            <p:cond delay="50"/>
                                          </p:stCondLst>
                                        </p:cTn>
                                        <p:tgtEl>
                                          <p:spTgt spid="29"/>
                                        </p:tgtEl>
                                        <p:attrNameLst>
                                          <p:attrName>ppt_y</p:attrName>
                                        </p:attrNameLst>
                                      </p:cBhvr>
                                      <p:tavLst>
                                        <p:tav tm="0">
                                          <p:val>
                                            <p:strVal val="ppt_y"/>
                                          </p:val>
                                        </p:tav>
                                        <p:tav tm="100000">
                                          <p:val>
                                            <p:strVal val="ppt_y+1"/>
                                          </p:val>
                                        </p:tav>
                                      </p:tavLst>
                                    </p:anim>
                                    <p:set>
                                      <p:cBhvr>
                                        <p:cTn id="10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nip Diagonal Corner Rectangle 4"/>
          <p:cNvSpPr/>
          <p:nvPr/>
        </p:nvSpPr>
        <p:spPr>
          <a:xfrm>
            <a:off x="622878" y="139700"/>
            <a:ext cx="10946245" cy="1879600"/>
          </a:xfrm>
          <a:prstGeom prst="snip2DiagRect">
            <a:avLst>
              <a:gd name="adj1" fmla="val 40155"/>
              <a:gd name="adj2" fmla="val 38289"/>
            </a:avLst>
          </a:prstGeom>
          <a:solidFill>
            <a:srgbClr val="FFE79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Lễ hội nào ở vùng duyên hải miền Trung thường được </a:t>
            </a:r>
            <a:br>
              <a:rPr lang="en-US" sz="3200" b="1">
                <a:solidFill>
                  <a:schemeClr val="tx1"/>
                </a:solidFill>
              </a:rPr>
            </a:br>
            <a:r>
              <a:rPr lang="en-US" sz="3200" b="1">
                <a:solidFill>
                  <a:schemeClr val="tx1"/>
                </a:solidFill>
              </a:rPr>
              <a:t>tổ chức từ 12 tháng Giêng đến tháng 6 âm lịch hằng năm?</a:t>
            </a:r>
          </a:p>
        </p:txBody>
      </p:sp>
      <p:grpSp>
        <p:nvGrpSpPr>
          <p:cNvPr id="35" name="Group 34"/>
          <p:cNvGrpSpPr/>
          <p:nvPr/>
        </p:nvGrpSpPr>
        <p:grpSpPr>
          <a:xfrm>
            <a:off x="20316" y="2621656"/>
            <a:ext cx="5760357" cy="1569660"/>
            <a:chOff x="88900" y="2578100"/>
            <a:chExt cx="5760357" cy="1569660"/>
          </a:xfrm>
        </p:grpSpPr>
        <p:sp>
          <p:nvSpPr>
            <p:cNvPr id="36" name="Rounded Rectangle 35"/>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Cầu Ngư</a:t>
              </a:r>
            </a:p>
          </p:txBody>
        </p:sp>
        <p:sp>
          <p:nvSpPr>
            <p:cNvPr id="37" name="TextBox 36"/>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a</a:t>
              </a:r>
            </a:p>
          </p:txBody>
        </p:sp>
      </p:grpSp>
      <p:grpSp>
        <p:nvGrpSpPr>
          <p:cNvPr id="12" name="Group 11"/>
          <p:cNvGrpSpPr/>
          <p:nvPr/>
        </p:nvGrpSpPr>
        <p:grpSpPr>
          <a:xfrm>
            <a:off x="88900" y="4642427"/>
            <a:ext cx="5760357" cy="1569660"/>
            <a:chOff x="88900" y="2578100"/>
            <a:chExt cx="5760357" cy="1569660"/>
          </a:xfrm>
        </p:grpSpPr>
        <p:sp>
          <p:nvSpPr>
            <p:cNvPr id="13" name="Rounded Rectangle 12"/>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Ka-tê</a:t>
              </a:r>
            </a:p>
          </p:txBody>
        </p:sp>
        <p:sp>
          <p:nvSpPr>
            <p:cNvPr id="14" name="TextBox 13"/>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b</a:t>
              </a:r>
            </a:p>
          </p:txBody>
        </p:sp>
      </p:grpSp>
      <p:grpSp>
        <p:nvGrpSpPr>
          <p:cNvPr id="29" name="Group 28"/>
          <p:cNvGrpSpPr/>
          <p:nvPr/>
        </p:nvGrpSpPr>
        <p:grpSpPr>
          <a:xfrm>
            <a:off x="6242957" y="2621656"/>
            <a:ext cx="5760357" cy="1569660"/>
            <a:chOff x="88900" y="2578100"/>
            <a:chExt cx="5760357" cy="1569660"/>
          </a:xfrm>
        </p:grpSpPr>
        <p:sp>
          <p:nvSpPr>
            <p:cNvPr id="33" name="Rounded Rectangle 32"/>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Lam Kinh</a:t>
              </a:r>
            </a:p>
          </p:txBody>
        </p:sp>
        <p:sp>
          <p:nvSpPr>
            <p:cNvPr id="34" name="TextBox 33"/>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c</a:t>
              </a:r>
            </a:p>
          </p:txBody>
        </p:sp>
      </p:grpSp>
      <p:grpSp>
        <p:nvGrpSpPr>
          <p:cNvPr id="8" name="Group 7"/>
          <p:cNvGrpSpPr/>
          <p:nvPr/>
        </p:nvGrpSpPr>
        <p:grpSpPr>
          <a:xfrm>
            <a:off x="6242957" y="4598343"/>
            <a:ext cx="5760357" cy="1569660"/>
            <a:chOff x="88900" y="2578100"/>
            <a:chExt cx="5760357" cy="1569660"/>
          </a:xfrm>
        </p:grpSpPr>
        <p:sp>
          <p:nvSpPr>
            <p:cNvPr id="6" name="Rounded Rectangle 5"/>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Lễ hội Lồng Tồng</a:t>
              </a:r>
            </a:p>
          </p:txBody>
        </p:sp>
        <p:sp>
          <p:nvSpPr>
            <p:cNvPr id="7" name="TextBox 6"/>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d</a:t>
              </a:r>
            </a:p>
          </p:txBody>
        </p:sp>
      </p:gr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5039" y="2788341"/>
            <a:ext cx="1205052" cy="1182457"/>
          </a:xfrm>
          <a:prstGeom prst="rect">
            <a:avLst/>
          </a:prstGeom>
        </p:spPr>
      </p:pic>
    </p:spTree>
    <p:extLst>
      <p:ext uri="{BB962C8B-B14F-4D97-AF65-F5344CB8AC3E}">
        <p14:creationId xmlns:p14="http://schemas.microsoft.com/office/powerpoint/2010/main" val="406785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450" decel="100000" fill="hold"/>
                                        <p:tgtEl>
                                          <p:spTgt spid="8"/>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450" decel="100000" fill="hold"/>
                                        <p:tgtEl>
                                          <p:spTgt spid="12"/>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450" decel="100000" fill="hold"/>
                                        <p:tgtEl>
                                          <p:spTgt spid="29"/>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anim calcmode="lin" valueType="num">
                                      <p:cBhvr>
                                        <p:cTn id="29" dur="500" fill="hold"/>
                                        <p:tgtEl>
                                          <p:spTgt spid="35"/>
                                        </p:tgtEl>
                                        <p:attrNameLst>
                                          <p:attrName>ppt_x</p:attrName>
                                        </p:attrNameLst>
                                      </p:cBhvr>
                                      <p:tavLst>
                                        <p:tav tm="0">
                                          <p:val>
                                            <p:strVal val="#ppt_x"/>
                                          </p:val>
                                        </p:tav>
                                        <p:tav tm="100000">
                                          <p:val>
                                            <p:strVal val="#ppt_x"/>
                                          </p:val>
                                        </p:tav>
                                      </p:tavLst>
                                    </p:anim>
                                    <p:anim calcmode="lin" valueType="num">
                                      <p:cBhvr>
                                        <p:cTn id="30" dur="450" decel="100000" fill="hold"/>
                                        <p:tgtEl>
                                          <p:spTgt spid="35"/>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after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par>
                          <p:cTn id="38" fill="hold">
                            <p:stCondLst>
                              <p:cond delay="500"/>
                            </p:stCondLst>
                            <p:childTnLst>
                              <p:par>
                                <p:cTn id="39" presetID="32" presetClass="emph" presetSubtype="0" fill="hold" nodeType="afterEffect">
                                  <p:stCondLst>
                                    <p:cond delay="0"/>
                                  </p:stCondLst>
                                  <p:childTnLst>
                                    <p:animRot by="120000">
                                      <p:cBhvr>
                                        <p:cTn id="40" dur="50" fill="hold">
                                          <p:stCondLst>
                                            <p:cond delay="0"/>
                                          </p:stCondLst>
                                        </p:cTn>
                                        <p:tgtEl>
                                          <p:spTgt spid="8"/>
                                        </p:tgtEl>
                                        <p:attrNameLst>
                                          <p:attrName>r</p:attrName>
                                        </p:attrNameLst>
                                      </p:cBhvr>
                                    </p:animRot>
                                    <p:animRot by="-240000">
                                      <p:cBhvr>
                                        <p:cTn id="41" dur="100" fill="hold">
                                          <p:stCondLst>
                                            <p:cond delay="100"/>
                                          </p:stCondLst>
                                        </p:cTn>
                                        <p:tgtEl>
                                          <p:spTgt spid="8"/>
                                        </p:tgtEl>
                                        <p:attrNameLst>
                                          <p:attrName>r</p:attrName>
                                        </p:attrNameLst>
                                      </p:cBhvr>
                                    </p:animRot>
                                    <p:animRot by="240000">
                                      <p:cBhvr>
                                        <p:cTn id="42" dur="100" fill="hold">
                                          <p:stCondLst>
                                            <p:cond delay="200"/>
                                          </p:stCondLst>
                                        </p:cTn>
                                        <p:tgtEl>
                                          <p:spTgt spid="8"/>
                                        </p:tgtEl>
                                        <p:attrNameLst>
                                          <p:attrName>r</p:attrName>
                                        </p:attrNameLst>
                                      </p:cBhvr>
                                    </p:animRot>
                                    <p:animRot by="-240000">
                                      <p:cBhvr>
                                        <p:cTn id="43" dur="100" fill="hold">
                                          <p:stCondLst>
                                            <p:cond delay="300"/>
                                          </p:stCondLst>
                                        </p:cTn>
                                        <p:tgtEl>
                                          <p:spTgt spid="8"/>
                                        </p:tgtEl>
                                        <p:attrNameLst>
                                          <p:attrName>r</p:attrName>
                                        </p:attrNameLst>
                                      </p:cBhvr>
                                    </p:animRot>
                                    <p:animRot by="120000">
                                      <p:cBhvr>
                                        <p:cTn id="44" dur="100" fill="hold">
                                          <p:stCondLst>
                                            <p:cond delay="400"/>
                                          </p:stCondLst>
                                        </p:cTn>
                                        <p:tgtEl>
                                          <p:spTgt spid="8"/>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afterEffect">
                                  <p:stCondLst>
                                    <p:cond delay="0"/>
                                  </p:stCondLst>
                                  <p:childTnLst>
                                    <p:animEffect transition="out" filter="fade">
                                      <p:cBhvr>
                                        <p:cTn id="49" dur="500" tmFilter="0, 0; .2, .5; .8, .5; 1, 0"/>
                                        <p:tgtEl>
                                          <p:spTgt spid="12"/>
                                        </p:tgtEl>
                                      </p:cBhvr>
                                    </p:animEffect>
                                    <p:animScale>
                                      <p:cBhvr>
                                        <p:cTn id="50" dur="250" autoRev="1" fill="hold"/>
                                        <p:tgtEl>
                                          <p:spTgt spid="12"/>
                                        </p:tgtEl>
                                      </p:cBhvr>
                                      <p:by x="105000" y="105000"/>
                                    </p:animScale>
                                  </p:childTnLst>
                                </p:cTn>
                              </p:par>
                            </p:childTnLst>
                          </p:cTn>
                        </p:par>
                        <p:par>
                          <p:cTn id="51" fill="hold">
                            <p:stCondLst>
                              <p:cond delay="500"/>
                            </p:stCondLst>
                            <p:childTnLst>
                              <p:par>
                                <p:cTn id="52" presetID="32" presetClass="emph" presetSubtype="0" fill="hold" nodeType="afterEffect">
                                  <p:stCondLst>
                                    <p:cond delay="0"/>
                                  </p:stCondLst>
                                  <p:childTnLst>
                                    <p:animRot by="120000">
                                      <p:cBhvr>
                                        <p:cTn id="53" dur="50" fill="hold">
                                          <p:stCondLst>
                                            <p:cond delay="0"/>
                                          </p:stCondLst>
                                        </p:cTn>
                                        <p:tgtEl>
                                          <p:spTgt spid="12"/>
                                        </p:tgtEl>
                                        <p:attrNameLst>
                                          <p:attrName>r</p:attrName>
                                        </p:attrNameLst>
                                      </p:cBhvr>
                                    </p:animRot>
                                    <p:animRot by="-240000">
                                      <p:cBhvr>
                                        <p:cTn id="54" dur="100" fill="hold">
                                          <p:stCondLst>
                                            <p:cond delay="100"/>
                                          </p:stCondLst>
                                        </p:cTn>
                                        <p:tgtEl>
                                          <p:spTgt spid="12"/>
                                        </p:tgtEl>
                                        <p:attrNameLst>
                                          <p:attrName>r</p:attrName>
                                        </p:attrNameLst>
                                      </p:cBhvr>
                                    </p:animRot>
                                    <p:animRot by="240000">
                                      <p:cBhvr>
                                        <p:cTn id="55" dur="100" fill="hold">
                                          <p:stCondLst>
                                            <p:cond delay="200"/>
                                          </p:stCondLst>
                                        </p:cTn>
                                        <p:tgtEl>
                                          <p:spTgt spid="12"/>
                                        </p:tgtEl>
                                        <p:attrNameLst>
                                          <p:attrName>r</p:attrName>
                                        </p:attrNameLst>
                                      </p:cBhvr>
                                    </p:animRot>
                                    <p:animRot by="-240000">
                                      <p:cBhvr>
                                        <p:cTn id="56" dur="100" fill="hold">
                                          <p:stCondLst>
                                            <p:cond delay="300"/>
                                          </p:stCondLst>
                                        </p:cTn>
                                        <p:tgtEl>
                                          <p:spTgt spid="12"/>
                                        </p:tgtEl>
                                        <p:attrNameLst>
                                          <p:attrName>r</p:attrName>
                                        </p:attrNameLst>
                                      </p:cBhvr>
                                    </p:animRot>
                                    <p:animRot by="120000">
                                      <p:cBhvr>
                                        <p:cTn id="57" dur="100" fill="hold">
                                          <p:stCondLst>
                                            <p:cond delay="400"/>
                                          </p:stCondLst>
                                        </p:cTn>
                                        <p:tgtEl>
                                          <p:spTgt spid="12"/>
                                        </p:tgtEl>
                                        <p:attrNameLst>
                                          <p:attrName>r</p:attrName>
                                        </p:attrNameLst>
                                      </p:cBhvr>
                                    </p:animRot>
                                  </p:childTnLst>
                                  <p:subTnLst>
                                    <p:audio>
                                      <p:cMediaNode>
                                        <p:cTn display="0" masterRel="sameClick">
                                          <p:stCondLst>
                                            <p:cond evt="begin" delay="0">
                                              <p:tn val="52"/>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29"/>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afterEffect">
                                  <p:stCondLst>
                                    <p:cond delay="0"/>
                                  </p:stCondLst>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childTnLst>
                          </p:cTn>
                        </p:par>
                        <p:par>
                          <p:cTn id="64" fill="hold">
                            <p:stCondLst>
                              <p:cond delay="500"/>
                            </p:stCondLst>
                            <p:childTnLst>
                              <p:par>
                                <p:cTn id="65" presetID="32" presetClass="emph" presetSubtype="0" fill="hold" nodeType="afterEffect">
                                  <p:stCondLst>
                                    <p:cond delay="0"/>
                                  </p:stCondLst>
                                  <p:childTnLst>
                                    <p:animRot by="120000">
                                      <p:cBhvr>
                                        <p:cTn id="66" dur="50" fill="hold">
                                          <p:stCondLst>
                                            <p:cond delay="0"/>
                                          </p:stCondLst>
                                        </p:cTn>
                                        <p:tgtEl>
                                          <p:spTgt spid="29"/>
                                        </p:tgtEl>
                                        <p:attrNameLst>
                                          <p:attrName>r</p:attrName>
                                        </p:attrNameLst>
                                      </p:cBhvr>
                                    </p:animRot>
                                    <p:animRot by="-240000">
                                      <p:cBhvr>
                                        <p:cTn id="67" dur="100" fill="hold">
                                          <p:stCondLst>
                                            <p:cond delay="100"/>
                                          </p:stCondLst>
                                        </p:cTn>
                                        <p:tgtEl>
                                          <p:spTgt spid="29"/>
                                        </p:tgtEl>
                                        <p:attrNameLst>
                                          <p:attrName>r</p:attrName>
                                        </p:attrNameLst>
                                      </p:cBhvr>
                                    </p:animRot>
                                    <p:animRot by="240000">
                                      <p:cBhvr>
                                        <p:cTn id="68" dur="100" fill="hold">
                                          <p:stCondLst>
                                            <p:cond delay="200"/>
                                          </p:stCondLst>
                                        </p:cTn>
                                        <p:tgtEl>
                                          <p:spTgt spid="29"/>
                                        </p:tgtEl>
                                        <p:attrNameLst>
                                          <p:attrName>r</p:attrName>
                                        </p:attrNameLst>
                                      </p:cBhvr>
                                    </p:animRot>
                                    <p:animRot by="-240000">
                                      <p:cBhvr>
                                        <p:cTn id="69" dur="100" fill="hold">
                                          <p:stCondLst>
                                            <p:cond delay="300"/>
                                          </p:stCondLst>
                                        </p:cTn>
                                        <p:tgtEl>
                                          <p:spTgt spid="29"/>
                                        </p:tgtEl>
                                        <p:attrNameLst>
                                          <p:attrName>r</p:attrName>
                                        </p:attrNameLst>
                                      </p:cBhvr>
                                    </p:animRot>
                                    <p:animRot by="120000">
                                      <p:cBhvr>
                                        <p:cTn id="70" dur="100" fill="hold">
                                          <p:stCondLst>
                                            <p:cond delay="400"/>
                                          </p:stCondLst>
                                        </p:cTn>
                                        <p:tgtEl>
                                          <p:spTgt spid="29"/>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29"/>
                  </p:tgtEl>
                </p:cond>
              </p:nextCondLst>
            </p:seq>
            <p:seq concurrent="1" nextAc="seek">
              <p:cTn id="71" restart="whenNotActive" fill="hold" evtFilter="cancelBubble" nodeType="interactiveSeq">
                <p:stCondLst>
                  <p:cond evt="onClick" delay="0">
                    <p:tgtEl>
                      <p:spTgt spid="35"/>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35"/>
                                        </p:tgtEl>
                                      </p:cBhvr>
                                    </p:animEffect>
                                    <p:animScale>
                                      <p:cBhvr>
                                        <p:cTn id="76" dur="250" autoRev="1" fill="hold"/>
                                        <p:tgtEl>
                                          <p:spTgt spid="35"/>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Am-thanh-ky-dieu-dieu-ky-www_tiengdong_com.wav"/>
                                        </p:tgtEl>
                                      </p:cMediaNode>
                                    </p:audio>
                                  </p:subTnLst>
                                </p:cTn>
                              </p:par>
                              <p:par>
                                <p:cTn id="77" presetID="3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p:cTn id="79" dur="500" fill="hold"/>
                                        <p:tgtEl>
                                          <p:spTgt spid="38"/>
                                        </p:tgtEl>
                                        <p:attrNameLst>
                                          <p:attrName>ppt_w</p:attrName>
                                        </p:attrNameLst>
                                      </p:cBhvr>
                                      <p:tavLst>
                                        <p:tav tm="0">
                                          <p:val>
                                            <p:fltVal val="0"/>
                                          </p:val>
                                        </p:tav>
                                        <p:tav tm="100000">
                                          <p:val>
                                            <p:strVal val="#ppt_w"/>
                                          </p:val>
                                        </p:tav>
                                      </p:tavLst>
                                    </p:anim>
                                    <p:anim calcmode="lin" valueType="num">
                                      <p:cBhvr>
                                        <p:cTn id="80" dur="500" fill="hold"/>
                                        <p:tgtEl>
                                          <p:spTgt spid="38"/>
                                        </p:tgtEl>
                                        <p:attrNameLst>
                                          <p:attrName>ppt_h</p:attrName>
                                        </p:attrNameLst>
                                      </p:cBhvr>
                                      <p:tavLst>
                                        <p:tav tm="0">
                                          <p:val>
                                            <p:fltVal val="0"/>
                                          </p:val>
                                        </p:tav>
                                        <p:tav tm="100000">
                                          <p:val>
                                            <p:strVal val="#ppt_h"/>
                                          </p:val>
                                        </p:tav>
                                      </p:tavLst>
                                    </p:anim>
                                    <p:anim calcmode="lin" valueType="num">
                                      <p:cBhvr>
                                        <p:cTn id="81" dur="500" fill="hold"/>
                                        <p:tgtEl>
                                          <p:spTgt spid="38"/>
                                        </p:tgtEl>
                                        <p:attrNameLst>
                                          <p:attrName>style.rotation</p:attrName>
                                        </p:attrNameLst>
                                      </p:cBhvr>
                                      <p:tavLst>
                                        <p:tav tm="0">
                                          <p:val>
                                            <p:fltVal val="90"/>
                                          </p:val>
                                        </p:tav>
                                        <p:tav tm="100000">
                                          <p:val>
                                            <p:fltVal val="0"/>
                                          </p:val>
                                        </p:tav>
                                      </p:tavLst>
                                    </p:anim>
                                    <p:animEffect transition="in" filter="fade">
                                      <p:cBhvr>
                                        <p:cTn id="82" dur="500"/>
                                        <p:tgtEl>
                                          <p:spTgt spid="38"/>
                                        </p:tgtEl>
                                      </p:cBhvr>
                                    </p:animEffect>
                                  </p:childTnLst>
                                </p:cTn>
                              </p:par>
                              <p:par>
                                <p:cTn id="83" presetID="37" presetClass="exit" presetSubtype="0" fill="hold" nodeType="withEffect">
                                  <p:stCondLst>
                                    <p:cond delay="0"/>
                                  </p:stCondLst>
                                  <p:childTnLst>
                                    <p:animEffect transition="out" filter="fade">
                                      <p:cBhvr>
                                        <p:cTn id="84" dur="500"/>
                                        <p:tgtEl>
                                          <p:spTgt spid="8"/>
                                        </p:tgtEl>
                                      </p:cBhvr>
                                    </p:animEffect>
                                    <p:anim calcmode="lin" valueType="num">
                                      <p:cBhvr>
                                        <p:cTn id="85" dur="500"/>
                                        <p:tgtEl>
                                          <p:spTgt spid="8"/>
                                        </p:tgtEl>
                                        <p:attrNameLst>
                                          <p:attrName>ppt_x</p:attrName>
                                        </p:attrNameLst>
                                      </p:cBhvr>
                                      <p:tavLst>
                                        <p:tav tm="0">
                                          <p:val>
                                            <p:strVal val="ppt_x"/>
                                          </p:val>
                                        </p:tav>
                                        <p:tav tm="100000">
                                          <p:val>
                                            <p:strVal val="ppt_x"/>
                                          </p:val>
                                        </p:tav>
                                      </p:tavLst>
                                    </p:anim>
                                    <p:anim calcmode="lin" valueType="num">
                                      <p:cBhvr>
                                        <p:cTn id="86" dur="50" decel="100000"/>
                                        <p:tgtEl>
                                          <p:spTgt spid="8"/>
                                        </p:tgtEl>
                                        <p:attrNameLst>
                                          <p:attrName>ppt_y</p:attrName>
                                        </p:attrNameLst>
                                      </p:cBhvr>
                                      <p:tavLst>
                                        <p:tav tm="0">
                                          <p:val>
                                            <p:strVal val="ppt_y"/>
                                          </p:val>
                                        </p:tav>
                                        <p:tav tm="100000">
                                          <p:val>
                                            <p:strVal val="ppt_y-.03"/>
                                          </p:val>
                                        </p:tav>
                                      </p:tavLst>
                                    </p:anim>
                                    <p:anim calcmode="lin" valueType="num">
                                      <p:cBhvr>
                                        <p:cTn id="87" dur="450" accel="100000">
                                          <p:stCondLst>
                                            <p:cond delay="50"/>
                                          </p:stCondLst>
                                        </p:cTn>
                                        <p:tgtEl>
                                          <p:spTgt spid="8"/>
                                        </p:tgtEl>
                                        <p:attrNameLst>
                                          <p:attrName>ppt_y</p:attrName>
                                        </p:attrNameLst>
                                      </p:cBhvr>
                                      <p:tavLst>
                                        <p:tav tm="0">
                                          <p:val>
                                            <p:strVal val="ppt_y"/>
                                          </p:val>
                                        </p:tav>
                                        <p:tav tm="100000">
                                          <p:val>
                                            <p:strVal val="ppt_y+1"/>
                                          </p:val>
                                        </p:tav>
                                      </p:tavLst>
                                    </p:anim>
                                    <p:set>
                                      <p:cBhvr>
                                        <p:cTn id="88" dur="1" fill="hold">
                                          <p:stCondLst>
                                            <p:cond delay="499"/>
                                          </p:stCondLst>
                                        </p:cTn>
                                        <p:tgtEl>
                                          <p:spTgt spid="8"/>
                                        </p:tgtEl>
                                        <p:attrNameLst>
                                          <p:attrName>style.visibility</p:attrName>
                                        </p:attrNameLst>
                                      </p:cBhvr>
                                      <p:to>
                                        <p:strVal val="hidden"/>
                                      </p:to>
                                    </p:set>
                                  </p:childTnLst>
                                </p:cTn>
                              </p:par>
                              <p:par>
                                <p:cTn id="89" presetID="37" presetClass="exit" presetSubtype="0" fill="hold" nodeType="withEffect">
                                  <p:stCondLst>
                                    <p:cond delay="0"/>
                                  </p:stCondLst>
                                  <p:childTnLst>
                                    <p:animEffect transition="out" filter="fade">
                                      <p:cBhvr>
                                        <p:cTn id="90" dur="500"/>
                                        <p:tgtEl>
                                          <p:spTgt spid="12"/>
                                        </p:tgtEl>
                                      </p:cBhvr>
                                    </p:animEffect>
                                    <p:anim calcmode="lin" valueType="num">
                                      <p:cBhvr>
                                        <p:cTn id="91" dur="500"/>
                                        <p:tgtEl>
                                          <p:spTgt spid="12"/>
                                        </p:tgtEl>
                                        <p:attrNameLst>
                                          <p:attrName>ppt_x</p:attrName>
                                        </p:attrNameLst>
                                      </p:cBhvr>
                                      <p:tavLst>
                                        <p:tav tm="0">
                                          <p:val>
                                            <p:strVal val="ppt_x"/>
                                          </p:val>
                                        </p:tav>
                                        <p:tav tm="100000">
                                          <p:val>
                                            <p:strVal val="ppt_x"/>
                                          </p:val>
                                        </p:tav>
                                      </p:tavLst>
                                    </p:anim>
                                    <p:anim calcmode="lin" valueType="num">
                                      <p:cBhvr>
                                        <p:cTn id="92" dur="50" decel="100000"/>
                                        <p:tgtEl>
                                          <p:spTgt spid="12"/>
                                        </p:tgtEl>
                                        <p:attrNameLst>
                                          <p:attrName>ppt_y</p:attrName>
                                        </p:attrNameLst>
                                      </p:cBhvr>
                                      <p:tavLst>
                                        <p:tav tm="0">
                                          <p:val>
                                            <p:strVal val="ppt_y"/>
                                          </p:val>
                                        </p:tav>
                                        <p:tav tm="100000">
                                          <p:val>
                                            <p:strVal val="ppt_y-.03"/>
                                          </p:val>
                                        </p:tav>
                                      </p:tavLst>
                                    </p:anim>
                                    <p:anim calcmode="lin" valueType="num">
                                      <p:cBhvr>
                                        <p:cTn id="93" dur="450" accel="100000">
                                          <p:stCondLst>
                                            <p:cond delay="50"/>
                                          </p:stCondLst>
                                        </p:cTn>
                                        <p:tgtEl>
                                          <p:spTgt spid="12"/>
                                        </p:tgtEl>
                                        <p:attrNameLst>
                                          <p:attrName>ppt_y</p:attrName>
                                        </p:attrNameLst>
                                      </p:cBhvr>
                                      <p:tavLst>
                                        <p:tav tm="0">
                                          <p:val>
                                            <p:strVal val="ppt_y"/>
                                          </p:val>
                                        </p:tav>
                                        <p:tav tm="100000">
                                          <p:val>
                                            <p:strVal val="ppt_y+1"/>
                                          </p:val>
                                        </p:tav>
                                      </p:tavLst>
                                    </p:anim>
                                    <p:set>
                                      <p:cBhvr>
                                        <p:cTn id="94" dur="1" fill="hold">
                                          <p:stCondLst>
                                            <p:cond delay="499"/>
                                          </p:stCondLst>
                                        </p:cTn>
                                        <p:tgtEl>
                                          <p:spTgt spid="12"/>
                                        </p:tgtEl>
                                        <p:attrNameLst>
                                          <p:attrName>style.visibility</p:attrName>
                                        </p:attrNameLst>
                                      </p:cBhvr>
                                      <p:to>
                                        <p:strVal val="hidden"/>
                                      </p:to>
                                    </p:set>
                                  </p:childTnLst>
                                </p:cTn>
                              </p:par>
                              <p:par>
                                <p:cTn id="95" presetID="37" presetClass="exit" presetSubtype="0" fill="hold" nodeType="withEffect">
                                  <p:stCondLst>
                                    <p:cond delay="0"/>
                                  </p:stCondLst>
                                  <p:childTnLst>
                                    <p:animEffect transition="out" filter="fade">
                                      <p:cBhvr>
                                        <p:cTn id="96" dur="500"/>
                                        <p:tgtEl>
                                          <p:spTgt spid="29"/>
                                        </p:tgtEl>
                                      </p:cBhvr>
                                    </p:animEffect>
                                    <p:anim calcmode="lin" valueType="num">
                                      <p:cBhvr>
                                        <p:cTn id="97" dur="500"/>
                                        <p:tgtEl>
                                          <p:spTgt spid="29"/>
                                        </p:tgtEl>
                                        <p:attrNameLst>
                                          <p:attrName>ppt_x</p:attrName>
                                        </p:attrNameLst>
                                      </p:cBhvr>
                                      <p:tavLst>
                                        <p:tav tm="0">
                                          <p:val>
                                            <p:strVal val="ppt_x"/>
                                          </p:val>
                                        </p:tav>
                                        <p:tav tm="100000">
                                          <p:val>
                                            <p:strVal val="ppt_x"/>
                                          </p:val>
                                        </p:tav>
                                      </p:tavLst>
                                    </p:anim>
                                    <p:anim calcmode="lin" valueType="num">
                                      <p:cBhvr>
                                        <p:cTn id="98" dur="50" decel="100000"/>
                                        <p:tgtEl>
                                          <p:spTgt spid="29"/>
                                        </p:tgtEl>
                                        <p:attrNameLst>
                                          <p:attrName>ppt_y</p:attrName>
                                        </p:attrNameLst>
                                      </p:cBhvr>
                                      <p:tavLst>
                                        <p:tav tm="0">
                                          <p:val>
                                            <p:strVal val="ppt_y"/>
                                          </p:val>
                                        </p:tav>
                                        <p:tav tm="100000">
                                          <p:val>
                                            <p:strVal val="ppt_y-.03"/>
                                          </p:val>
                                        </p:tav>
                                      </p:tavLst>
                                    </p:anim>
                                    <p:anim calcmode="lin" valueType="num">
                                      <p:cBhvr>
                                        <p:cTn id="99" dur="450" accel="100000">
                                          <p:stCondLst>
                                            <p:cond delay="50"/>
                                          </p:stCondLst>
                                        </p:cTn>
                                        <p:tgtEl>
                                          <p:spTgt spid="29"/>
                                        </p:tgtEl>
                                        <p:attrNameLst>
                                          <p:attrName>ppt_y</p:attrName>
                                        </p:attrNameLst>
                                      </p:cBhvr>
                                      <p:tavLst>
                                        <p:tav tm="0">
                                          <p:val>
                                            <p:strVal val="ppt_y"/>
                                          </p:val>
                                        </p:tav>
                                        <p:tav tm="100000">
                                          <p:val>
                                            <p:strVal val="ppt_y+1"/>
                                          </p:val>
                                        </p:tav>
                                      </p:tavLst>
                                    </p:anim>
                                    <p:set>
                                      <p:cBhvr>
                                        <p:cTn id="10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nip Diagonal Corner Rectangle 4"/>
          <p:cNvSpPr/>
          <p:nvPr/>
        </p:nvSpPr>
        <p:spPr>
          <a:xfrm>
            <a:off x="774700" y="139700"/>
            <a:ext cx="10642600" cy="1879600"/>
          </a:xfrm>
          <a:prstGeom prst="snip2DiagRect">
            <a:avLst>
              <a:gd name="adj1" fmla="val 32432"/>
              <a:gd name="adj2" fmla="val 38289"/>
            </a:avLst>
          </a:prstGeom>
          <a:solidFill>
            <a:srgbClr val="FFE79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Lễ hội Ka-tê được tổ chức vào ngày nào?</a:t>
            </a:r>
          </a:p>
        </p:txBody>
      </p:sp>
      <p:grpSp>
        <p:nvGrpSpPr>
          <p:cNvPr id="29" name="Group 28"/>
          <p:cNvGrpSpPr/>
          <p:nvPr/>
        </p:nvGrpSpPr>
        <p:grpSpPr>
          <a:xfrm>
            <a:off x="6214670" y="4657370"/>
            <a:ext cx="5760357" cy="1569660"/>
            <a:chOff x="88900" y="2578100"/>
            <a:chExt cx="5760357" cy="1569660"/>
          </a:xfrm>
        </p:grpSpPr>
        <p:sp>
          <p:nvSpPr>
            <p:cNvPr id="33" name="Rounded Rectangle 32"/>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Tháng 9 hằng năm </a:t>
              </a:r>
              <a:br>
                <a:rPr lang="en-US" sz="2800">
                  <a:solidFill>
                    <a:schemeClr val="tx1"/>
                  </a:solidFill>
                </a:rPr>
              </a:br>
              <a:r>
                <a:rPr lang="en-US" sz="2800">
                  <a:solidFill>
                    <a:schemeClr val="tx1"/>
                  </a:solidFill>
                </a:rPr>
                <a:t>theo lịch Chăm</a:t>
              </a:r>
            </a:p>
          </p:txBody>
        </p:sp>
        <p:sp>
          <p:nvSpPr>
            <p:cNvPr id="34" name="TextBox 33"/>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d</a:t>
              </a:r>
            </a:p>
          </p:txBody>
        </p:sp>
      </p:grpSp>
      <p:grpSp>
        <p:nvGrpSpPr>
          <p:cNvPr id="35" name="Group 34"/>
          <p:cNvGrpSpPr/>
          <p:nvPr/>
        </p:nvGrpSpPr>
        <p:grpSpPr>
          <a:xfrm>
            <a:off x="6177083" y="2610541"/>
            <a:ext cx="5760357" cy="1569660"/>
            <a:chOff x="88900" y="2578100"/>
            <a:chExt cx="5760357" cy="1569660"/>
          </a:xfrm>
        </p:grpSpPr>
        <p:sp>
          <p:nvSpPr>
            <p:cNvPr id="36" name="Rounded Rectangle 35"/>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Tháng 7 hằng năm </a:t>
              </a:r>
              <a:br>
                <a:rPr lang="en-US" sz="2800">
                  <a:solidFill>
                    <a:schemeClr val="tx1"/>
                  </a:solidFill>
                </a:rPr>
              </a:br>
              <a:r>
                <a:rPr lang="en-US" sz="2800">
                  <a:solidFill>
                    <a:schemeClr val="tx1"/>
                  </a:solidFill>
                </a:rPr>
                <a:t>theo lịch Chăm</a:t>
              </a:r>
            </a:p>
          </p:txBody>
        </p:sp>
        <p:sp>
          <p:nvSpPr>
            <p:cNvPr id="37" name="TextBox 36"/>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c</a:t>
              </a:r>
            </a:p>
          </p:txBody>
        </p:sp>
      </p:gr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1490" y="2743428"/>
            <a:ext cx="1205052" cy="1182457"/>
          </a:xfrm>
          <a:prstGeom prst="rect">
            <a:avLst/>
          </a:prstGeom>
        </p:spPr>
      </p:pic>
      <p:grpSp>
        <p:nvGrpSpPr>
          <p:cNvPr id="8" name="Group 7"/>
          <p:cNvGrpSpPr/>
          <p:nvPr/>
        </p:nvGrpSpPr>
        <p:grpSpPr>
          <a:xfrm>
            <a:off x="88900" y="2578100"/>
            <a:ext cx="5760357" cy="1569660"/>
            <a:chOff x="88900" y="2578100"/>
            <a:chExt cx="5760357" cy="1569660"/>
          </a:xfrm>
        </p:grpSpPr>
        <p:sp>
          <p:nvSpPr>
            <p:cNvPr id="6" name="Rounded Rectangle 5"/>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Tháng 6 hằng năm</a:t>
              </a:r>
              <a:br>
                <a:rPr lang="en-US" sz="2800">
                  <a:solidFill>
                    <a:schemeClr val="tx1"/>
                  </a:solidFill>
                </a:rPr>
              </a:br>
              <a:r>
                <a:rPr lang="en-US" sz="2800">
                  <a:solidFill>
                    <a:schemeClr val="tx1"/>
                  </a:solidFill>
                </a:rPr>
                <a:t>theo lịch Chăm</a:t>
              </a:r>
            </a:p>
          </p:txBody>
        </p:sp>
        <p:sp>
          <p:nvSpPr>
            <p:cNvPr id="7" name="TextBox 6"/>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a</a:t>
              </a:r>
            </a:p>
          </p:txBody>
        </p:sp>
      </p:grpSp>
      <p:grpSp>
        <p:nvGrpSpPr>
          <p:cNvPr id="12" name="Group 11"/>
          <p:cNvGrpSpPr/>
          <p:nvPr/>
        </p:nvGrpSpPr>
        <p:grpSpPr>
          <a:xfrm>
            <a:off x="88900" y="4642427"/>
            <a:ext cx="5760357" cy="1569660"/>
            <a:chOff x="88900" y="2578100"/>
            <a:chExt cx="5760357" cy="1569660"/>
          </a:xfrm>
        </p:grpSpPr>
        <p:sp>
          <p:nvSpPr>
            <p:cNvPr id="13" name="Rounded Rectangle 12"/>
            <p:cNvSpPr/>
            <p:nvPr/>
          </p:nvSpPr>
          <p:spPr>
            <a:xfrm>
              <a:off x="812800" y="2578100"/>
              <a:ext cx="5036457" cy="13589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Tháng 8 hằng năm</a:t>
              </a:r>
              <a:br>
                <a:rPr lang="en-US" sz="2800">
                  <a:solidFill>
                    <a:schemeClr val="tx1"/>
                  </a:solidFill>
                </a:rPr>
              </a:br>
              <a:r>
                <a:rPr lang="en-US" sz="2800">
                  <a:solidFill>
                    <a:schemeClr val="tx1"/>
                  </a:solidFill>
                </a:rPr>
                <a:t>theo lịch Chăm</a:t>
              </a:r>
            </a:p>
          </p:txBody>
        </p:sp>
        <p:sp>
          <p:nvSpPr>
            <p:cNvPr id="14" name="TextBox 13"/>
            <p:cNvSpPr txBox="1"/>
            <p:nvPr/>
          </p:nvSpPr>
          <p:spPr>
            <a:xfrm>
              <a:off x="88900" y="2578100"/>
              <a:ext cx="1117600" cy="1569660"/>
            </a:xfrm>
            <a:prstGeom prst="rect">
              <a:avLst/>
            </a:prstGeom>
            <a:noFill/>
          </p:spPr>
          <p:txBody>
            <a:bodyPr wrap="square" rtlCol="0">
              <a:spAutoFit/>
            </a:bodyPr>
            <a:lstStyle/>
            <a:p>
              <a:pPr algn="ctr"/>
              <a:r>
                <a:rPr lang="en-US" sz="9600">
                  <a:ln>
                    <a:solidFill>
                      <a:sysClr val="windowText" lastClr="000000"/>
                    </a:solidFill>
                  </a:ln>
                  <a:solidFill>
                    <a:srgbClr val="FFC000"/>
                  </a:solidFill>
                  <a:effectLst>
                    <a:innerShdw blurRad="63500" dist="50800" dir="5400000">
                      <a:prstClr val="black">
                        <a:alpha val="50000"/>
                      </a:prstClr>
                    </a:innerShdw>
                  </a:effectLst>
                  <a:latin typeface="SVN-Gretoon" panose="02040603050506020204" pitchFamily="18" charset="0"/>
                </a:rPr>
                <a:t>b</a:t>
              </a:r>
            </a:p>
          </p:txBody>
        </p:sp>
      </p:grpSp>
    </p:spTree>
    <p:extLst>
      <p:ext uri="{BB962C8B-B14F-4D97-AF65-F5344CB8AC3E}">
        <p14:creationId xmlns:p14="http://schemas.microsoft.com/office/powerpoint/2010/main" val="201473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450" decel="100000" fill="hold"/>
                                        <p:tgtEl>
                                          <p:spTgt spid="12"/>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22" fill="hold">
                            <p:stCondLst>
                              <p:cond delay="1500"/>
                            </p:stCondLst>
                            <p:childTnLst>
                              <p:par>
                                <p:cTn id="23" presetID="37"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450" decel="100000" fill="hold"/>
                                        <p:tgtEl>
                                          <p:spTgt spid="35"/>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par>
                          <p:cTn id="29" fill="hold">
                            <p:stCondLst>
                              <p:cond delay="2000"/>
                            </p:stCondLst>
                            <p:childTnLst>
                              <p:par>
                                <p:cTn id="30" presetID="37"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450" decel="100000" fill="hold"/>
                                        <p:tgtEl>
                                          <p:spTgt spid="29"/>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after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childTnLst>
                          </p:cTn>
                        </p:par>
                        <p:par>
                          <p:cTn id="42" fill="hold">
                            <p:stCondLst>
                              <p:cond delay="500"/>
                            </p:stCondLst>
                            <p:childTnLst>
                              <p:par>
                                <p:cTn id="43" presetID="32" presetClass="emph" presetSubtype="0" fill="hold" nodeType="afterEffect">
                                  <p:stCondLst>
                                    <p:cond delay="0"/>
                                  </p:stCondLst>
                                  <p:childTnLst>
                                    <p:animRot by="120000">
                                      <p:cBhvr>
                                        <p:cTn id="44" dur="50" fill="hold">
                                          <p:stCondLst>
                                            <p:cond delay="0"/>
                                          </p:stCondLst>
                                        </p:cTn>
                                        <p:tgtEl>
                                          <p:spTgt spid="8"/>
                                        </p:tgtEl>
                                        <p:attrNameLst>
                                          <p:attrName>r</p:attrName>
                                        </p:attrNameLst>
                                      </p:cBhvr>
                                    </p:animRot>
                                    <p:animRot by="-240000">
                                      <p:cBhvr>
                                        <p:cTn id="45" dur="100" fill="hold">
                                          <p:stCondLst>
                                            <p:cond delay="100"/>
                                          </p:stCondLst>
                                        </p:cTn>
                                        <p:tgtEl>
                                          <p:spTgt spid="8"/>
                                        </p:tgtEl>
                                        <p:attrNameLst>
                                          <p:attrName>r</p:attrName>
                                        </p:attrNameLst>
                                      </p:cBhvr>
                                    </p:animRot>
                                    <p:animRot by="240000">
                                      <p:cBhvr>
                                        <p:cTn id="46" dur="100" fill="hold">
                                          <p:stCondLst>
                                            <p:cond delay="200"/>
                                          </p:stCondLst>
                                        </p:cTn>
                                        <p:tgtEl>
                                          <p:spTgt spid="8"/>
                                        </p:tgtEl>
                                        <p:attrNameLst>
                                          <p:attrName>r</p:attrName>
                                        </p:attrNameLst>
                                      </p:cBhvr>
                                    </p:animRot>
                                    <p:animRot by="-240000">
                                      <p:cBhvr>
                                        <p:cTn id="47" dur="100" fill="hold">
                                          <p:stCondLst>
                                            <p:cond delay="300"/>
                                          </p:stCondLst>
                                        </p:cTn>
                                        <p:tgtEl>
                                          <p:spTgt spid="8"/>
                                        </p:tgtEl>
                                        <p:attrNameLst>
                                          <p:attrName>r</p:attrName>
                                        </p:attrNameLst>
                                      </p:cBhvr>
                                    </p:animRot>
                                    <p:animRot by="120000">
                                      <p:cBhvr>
                                        <p:cTn id="48" dur="100" fill="hold">
                                          <p:stCondLst>
                                            <p:cond delay="4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afterEffect">
                                  <p:stCondLst>
                                    <p:cond delay="0"/>
                                  </p:stCondLst>
                                  <p:childTnLst>
                                    <p:animEffect transition="out" filter="fade">
                                      <p:cBhvr>
                                        <p:cTn id="53" dur="500" tmFilter="0, 0; .2, .5; .8, .5; 1, 0"/>
                                        <p:tgtEl>
                                          <p:spTgt spid="12"/>
                                        </p:tgtEl>
                                      </p:cBhvr>
                                    </p:animEffect>
                                    <p:animScale>
                                      <p:cBhvr>
                                        <p:cTn id="54" dur="250" autoRev="1" fill="hold"/>
                                        <p:tgtEl>
                                          <p:spTgt spid="12"/>
                                        </p:tgtEl>
                                      </p:cBhvr>
                                      <p:by x="105000" y="105000"/>
                                    </p:animScale>
                                  </p:childTnLst>
                                </p:cTn>
                              </p:par>
                            </p:childTnLst>
                          </p:cTn>
                        </p:par>
                        <p:par>
                          <p:cTn id="55" fill="hold">
                            <p:stCondLst>
                              <p:cond delay="500"/>
                            </p:stCondLst>
                            <p:childTnLst>
                              <p:par>
                                <p:cTn id="56" presetID="32" presetClass="emph" presetSubtype="0" fill="hold" nodeType="afterEffect">
                                  <p:stCondLst>
                                    <p:cond delay="0"/>
                                  </p:stCondLst>
                                  <p:childTnLst>
                                    <p:animRot by="120000">
                                      <p:cBhvr>
                                        <p:cTn id="57" dur="50" fill="hold">
                                          <p:stCondLst>
                                            <p:cond delay="0"/>
                                          </p:stCondLst>
                                        </p:cTn>
                                        <p:tgtEl>
                                          <p:spTgt spid="12"/>
                                        </p:tgtEl>
                                        <p:attrNameLst>
                                          <p:attrName>r</p:attrName>
                                        </p:attrNameLst>
                                      </p:cBhvr>
                                    </p:animRot>
                                    <p:animRot by="-240000">
                                      <p:cBhvr>
                                        <p:cTn id="58" dur="100" fill="hold">
                                          <p:stCondLst>
                                            <p:cond delay="100"/>
                                          </p:stCondLst>
                                        </p:cTn>
                                        <p:tgtEl>
                                          <p:spTgt spid="12"/>
                                        </p:tgtEl>
                                        <p:attrNameLst>
                                          <p:attrName>r</p:attrName>
                                        </p:attrNameLst>
                                      </p:cBhvr>
                                    </p:animRot>
                                    <p:animRot by="240000">
                                      <p:cBhvr>
                                        <p:cTn id="59" dur="100" fill="hold">
                                          <p:stCondLst>
                                            <p:cond delay="200"/>
                                          </p:stCondLst>
                                        </p:cTn>
                                        <p:tgtEl>
                                          <p:spTgt spid="12"/>
                                        </p:tgtEl>
                                        <p:attrNameLst>
                                          <p:attrName>r</p:attrName>
                                        </p:attrNameLst>
                                      </p:cBhvr>
                                    </p:animRot>
                                    <p:animRot by="-240000">
                                      <p:cBhvr>
                                        <p:cTn id="60" dur="100" fill="hold">
                                          <p:stCondLst>
                                            <p:cond delay="300"/>
                                          </p:stCondLst>
                                        </p:cTn>
                                        <p:tgtEl>
                                          <p:spTgt spid="12"/>
                                        </p:tgtEl>
                                        <p:attrNameLst>
                                          <p:attrName>r</p:attrName>
                                        </p:attrNameLst>
                                      </p:cBhvr>
                                    </p:animRot>
                                    <p:animRot by="120000">
                                      <p:cBhvr>
                                        <p:cTn id="61" dur="100" fill="hold">
                                          <p:stCondLst>
                                            <p:cond delay="400"/>
                                          </p:stCondLst>
                                        </p:cTn>
                                        <p:tgtEl>
                                          <p:spTgt spid="12"/>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afterEffect">
                                  <p:stCondLst>
                                    <p:cond delay="0"/>
                                  </p:stCondLst>
                                  <p:childTnLst>
                                    <p:animEffect transition="out" filter="fade">
                                      <p:cBhvr>
                                        <p:cTn id="66" dur="500" tmFilter="0, 0; .2, .5; .8, .5; 1, 0"/>
                                        <p:tgtEl>
                                          <p:spTgt spid="29"/>
                                        </p:tgtEl>
                                      </p:cBhvr>
                                    </p:animEffect>
                                    <p:animScale>
                                      <p:cBhvr>
                                        <p:cTn id="67" dur="250" autoRev="1" fill="hold"/>
                                        <p:tgtEl>
                                          <p:spTgt spid="29"/>
                                        </p:tgtEl>
                                      </p:cBhvr>
                                      <p:by x="105000" y="105000"/>
                                    </p:animScale>
                                  </p:childTnLst>
                                </p:cTn>
                              </p:par>
                            </p:childTnLst>
                          </p:cTn>
                        </p:par>
                        <p:par>
                          <p:cTn id="68" fill="hold">
                            <p:stCondLst>
                              <p:cond delay="500"/>
                            </p:stCondLst>
                            <p:childTnLst>
                              <p:par>
                                <p:cTn id="69" presetID="32" presetClass="emph" presetSubtype="0" fill="hold" nodeType="afterEffect">
                                  <p:stCondLst>
                                    <p:cond delay="0"/>
                                  </p:stCondLst>
                                  <p:childTnLst>
                                    <p:animRot by="120000">
                                      <p:cBhvr>
                                        <p:cTn id="70" dur="50" fill="hold">
                                          <p:stCondLst>
                                            <p:cond delay="0"/>
                                          </p:stCondLst>
                                        </p:cTn>
                                        <p:tgtEl>
                                          <p:spTgt spid="29"/>
                                        </p:tgtEl>
                                        <p:attrNameLst>
                                          <p:attrName>r</p:attrName>
                                        </p:attrNameLst>
                                      </p:cBhvr>
                                    </p:animRot>
                                    <p:animRot by="-240000">
                                      <p:cBhvr>
                                        <p:cTn id="71" dur="100" fill="hold">
                                          <p:stCondLst>
                                            <p:cond delay="100"/>
                                          </p:stCondLst>
                                        </p:cTn>
                                        <p:tgtEl>
                                          <p:spTgt spid="29"/>
                                        </p:tgtEl>
                                        <p:attrNameLst>
                                          <p:attrName>r</p:attrName>
                                        </p:attrNameLst>
                                      </p:cBhvr>
                                    </p:animRot>
                                    <p:animRot by="240000">
                                      <p:cBhvr>
                                        <p:cTn id="72" dur="100" fill="hold">
                                          <p:stCondLst>
                                            <p:cond delay="200"/>
                                          </p:stCondLst>
                                        </p:cTn>
                                        <p:tgtEl>
                                          <p:spTgt spid="29"/>
                                        </p:tgtEl>
                                        <p:attrNameLst>
                                          <p:attrName>r</p:attrName>
                                        </p:attrNameLst>
                                      </p:cBhvr>
                                    </p:animRot>
                                    <p:animRot by="-240000">
                                      <p:cBhvr>
                                        <p:cTn id="73" dur="100" fill="hold">
                                          <p:stCondLst>
                                            <p:cond delay="300"/>
                                          </p:stCondLst>
                                        </p:cTn>
                                        <p:tgtEl>
                                          <p:spTgt spid="29"/>
                                        </p:tgtEl>
                                        <p:attrNameLst>
                                          <p:attrName>r</p:attrName>
                                        </p:attrNameLst>
                                      </p:cBhvr>
                                    </p:animRot>
                                    <p:animRot by="120000">
                                      <p:cBhvr>
                                        <p:cTn id="74" dur="100" fill="hold">
                                          <p:stCondLst>
                                            <p:cond delay="400"/>
                                          </p:stCondLst>
                                        </p:cTn>
                                        <p:tgtEl>
                                          <p:spTgt spid="29"/>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2" name="Am-thanh-that-vong-www_tiengdong_com.wav"/>
                                        </p:tgtEl>
                                      </p:cMediaNode>
                                    </p:audio>
                                  </p:subTnLst>
                                </p:cTn>
                              </p:par>
                            </p:childTnLst>
                          </p:cTn>
                        </p:par>
                      </p:childTnLst>
                    </p:cTn>
                  </p:par>
                </p:childTnLst>
              </p:cTn>
              <p:nextCondLst>
                <p:cond evt="onClick" delay="0">
                  <p:tgtEl>
                    <p:spTgt spid="29"/>
                  </p:tgtEl>
                </p:cond>
              </p:nextCondLst>
            </p:seq>
            <p:seq concurrent="1" nextAc="seek">
              <p:cTn id="75" restart="whenNotActive" fill="hold" evtFilter="cancelBubble" nodeType="interactiveSeq">
                <p:stCondLst>
                  <p:cond evt="onClick" delay="0">
                    <p:tgtEl>
                      <p:spTgt spid="35"/>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5"/>
                                        </p:tgtEl>
                                      </p:cBhvr>
                                    </p:animEffect>
                                    <p:animScale>
                                      <p:cBhvr>
                                        <p:cTn id="80" dur="250" autoRev="1" fill="hold"/>
                                        <p:tgtEl>
                                          <p:spTgt spid="35"/>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3" name="Am-thanh-ky-dieu-dieu-ky-www_tiengdong_com.wav"/>
                                        </p:tgtEl>
                                      </p:cMediaNode>
                                    </p:audio>
                                  </p:subTnLst>
                                </p:cTn>
                              </p:par>
                              <p:par>
                                <p:cTn id="81" presetID="3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500" fill="hold"/>
                                        <p:tgtEl>
                                          <p:spTgt spid="38"/>
                                        </p:tgtEl>
                                        <p:attrNameLst>
                                          <p:attrName>ppt_w</p:attrName>
                                        </p:attrNameLst>
                                      </p:cBhvr>
                                      <p:tavLst>
                                        <p:tav tm="0">
                                          <p:val>
                                            <p:fltVal val="0"/>
                                          </p:val>
                                        </p:tav>
                                        <p:tav tm="100000">
                                          <p:val>
                                            <p:strVal val="#ppt_w"/>
                                          </p:val>
                                        </p:tav>
                                      </p:tavLst>
                                    </p:anim>
                                    <p:anim calcmode="lin" valueType="num">
                                      <p:cBhvr>
                                        <p:cTn id="84" dur="500" fill="hold"/>
                                        <p:tgtEl>
                                          <p:spTgt spid="38"/>
                                        </p:tgtEl>
                                        <p:attrNameLst>
                                          <p:attrName>ppt_h</p:attrName>
                                        </p:attrNameLst>
                                      </p:cBhvr>
                                      <p:tavLst>
                                        <p:tav tm="0">
                                          <p:val>
                                            <p:fltVal val="0"/>
                                          </p:val>
                                        </p:tav>
                                        <p:tav tm="100000">
                                          <p:val>
                                            <p:strVal val="#ppt_h"/>
                                          </p:val>
                                        </p:tav>
                                      </p:tavLst>
                                    </p:anim>
                                    <p:anim calcmode="lin" valueType="num">
                                      <p:cBhvr>
                                        <p:cTn id="85" dur="500" fill="hold"/>
                                        <p:tgtEl>
                                          <p:spTgt spid="38"/>
                                        </p:tgtEl>
                                        <p:attrNameLst>
                                          <p:attrName>style.rotation</p:attrName>
                                        </p:attrNameLst>
                                      </p:cBhvr>
                                      <p:tavLst>
                                        <p:tav tm="0">
                                          <p:val>
                                            <p:fltVal val="90"/>
                                          </p:val>
                                        </p:tav>
                                        <p:tav tm="100000">
                                          <p:val>
                                            <p:fltVal val="0"/>
                                          </p:val>
                                        </p:tav>
                                      </p:tavLst>
                                    </p:anim>
                                    <p:animEffect transition="in" filter="fade">
                                      <p:cBhvr>
                                        <p:cTn id="86" dur="500"/>
                                        <p:tgtEl>
                                          <p:spTgt spid="38"/>
                                        </p:tgtEl>
                                      </p:cBhvr>
                                    </p:animEffect>
                                  </p:childTnLst>
                                </p:cTn>
                              </p:par>
                              <p:par>
                                <p:cTn id="87" presetID="37" presetClass="exit" presetSubtype="0" fill="hold" nodeType="withEffect">
                                  <p:stCondLst>
                                    <p:cond delay="0"/>
                                  </p:stCondLst>
                                  <p:childTnLst>
                                    <p:animEffect transition="out" filter="fade">
                                      <p:cBhvr>
                                        <p:cTn id="88" dur="500"/>
                                        <p:tgtEl>
                                          <p:spTgt spid="8"/>
                                        </p:tgtEl>
                                      </p:cBhvr>
                                    </p:animEffect>
                                    <p:anim calcmode="lin" valueType="num">
                                      <p:cBhvr>
                                        <p:cTn id="89" dur="500"/>
                                        <p:tgtEl>
                                          <p:spTgt spid="8"/>
                                        </p:tgtEl>
                                        <p:attrNameLst>
                                          <p:attrName>ppt_x</p:attrName>
                                        </p:attrNameLst>
                                      </p:cBhvr>
                                      <p:tavLst>
                                        <p:tav tm="0">
                                          <p:val>
                                            <p:strVal val="ppt_x"/>
                                          </p:val>
                                        </p:tav>
                                        <p:tav tm="100000">
                                          <p:val>
                                            <p:strVal val="ppt_x"/>
                                          </p:val>
                                        </p:tav>
                                      </p:tavLst>
                                    </p:anim>
                                    <p:anim calcmode="lin" valueType="num">
                                      <p:cBhvr>
                                        <p:cTn id="90" dur="50" decel="100000"/>
                                        <p:tgtEl>
                                          <p:spTgt spid="8"/>
                                        </p:tgtEl>
                                        <p:attrNameLst>
                                          <p:attrName>ppt_y</p:attrName>
                                        </p:attrNameLst>
                                      </p:cBhvr>
                                      <p:tavLst>
                                        <p:tav tm="0">
                                          <p:val>
                                            <p:strVal val="ppt_y"/>
                                          </p:val>
                                        </p:tav>
                                        <p:tav tm="100000">
                                          <p:val>
                                            <p:strVal val="ppt_y-.03"/>
                                          </p:val>
                                        </p:tav>
                                      </p:tavLst>
                                    </p:anim>
                                    <p:anim calcmode="lin" valueType="num">
                                      <p:cBhvr>
                                        <p:cTn id="91" dur="450" accel="100000">
                                          <p:stCondLst>
                                            <p:cond delay="50"/>
                                          </p:stCondLst>
                                        </p:cTn>
                                        <p:tgtEl>
                                          <p:spTgt spid="8"/>
                                        </p:tgtEl>
                                        <p:attrNameLst>
                                          <p:attrName>ppt_y</p:attrName>
                                        </p:attrNameLst>
                                      </p:cBhvr>
                                      <p:tavLst>
                                        <p:tav tm="0">
                                          <p:val>
                                            <p:strVal val="ppt_y"/>
                                          </p:val>
                                        </p:tav>
                                        <p:tav tm="100000">
                                          <p:val>
                                            <p:strVal val="ppt_y+1"/>
                                          </p:val>
                                        </p:tav>
                                      </p:tavLst>
                                    </p:anim>
                                    <p:set>
                                      <p:cBhvr>
                                        <p:cTn id="92" dur="1" fill="hold">
                                          <p:stCondLst>
                                            <p:cond delay="499"/>
                                          </p:stCondLst>
                                        </p:cTn>
                                        <p:tgtEl>
                                          <p:spTgt spid="8"/>
                                        </p:tgtEl>
                                        <p:attrNameLst>
                                          <p:attrName>style.visibility</p:attrName>
                                        </p:attrNameLst>
                                      </p:cBhvr>
                                      <p:to>
                                        <p:strVal val="hidden"/>
                                      </p:to>
                                    </p:set>
                                  </p:childTnLst>
                                </p:cTn>
                              </p:par>
                              <p:par>
                                <p:cTn id="93" presetID="37" presetClass="exit" presetSubtype="0" fill="hold" nodeType="withEffect">
                                  <p:stCondLst>
                                    <p:cond delay="0"/>
                                  </p:stCondLst>
                                  <p:childTnLst>
                                    <p:animEffect transition="out" filter="fade">
                                      <p:cBhvr>
                                        <p:cTn id="94" dur="500"/>
                                        <p:tgtEl>
                                          <p:spTgt spid="12"/>
                                        </p:tgtEl>
                                      </p:cBhvr>
                                    </p:animEffect>
                                    <p:anim calcmode="lin" valueType="num">
                                      <p:cBhvr>
                                        <p:cTn id="95" dur="500"/>
                                        <p:tgtEl>
                                          <p:spTgt spid="12"/>
                                        </p:tgtEl>
                                        <p:attrNameLst>
                                          <p:attrName>ppt_x</p:attrName>
                                        </p:attrNameLst>
                                      </p:cBhvr>
                                      <p:tavLst>
                                        <p:tav tm="0">
                                          <p:val>
                                            <p:strVal val="ppt_x"/>
                                          </p:val>
                                        </p:tav>
                                        <p:tav tm="100000">
                                          <p:val>
                                            <p:strVal val="ppt_x"/>
                                          </p:val>
                                        </p:tav>
                                      </p:tavLst>
                                    </p:anim>
                                    <p:anim calcmode="lin" valueType="num">
                                      <p:cBhvr>
                                        <p:cTn id="96" dur="50" decel="100000"/>
                                        <p:tgtEl>
                                          <p:spTgt spid="12"/>
                                        </p:tgtEl>
                                        <p:attrNameLst>
                                          <p:attrName>ppt_y</p:attrName>
                                        </p:attrNameLst>
                                      </p:cBhvr>
                                      <p:tavLst>
                                        <p:tav tm="0">
                                          <p:val>
                                            <p:strVal val="ppt_y"/>
                                          </p:val>
                                        </p:tav>
                                        <p:tav tm="100000">
                                          <p:val>
                                            <p:strVal val="ppt_y-.03"/>
                                          </p:val>
                                        </p:tav>
                                      </p:tavLst>
                                    </p:anim>
                                    <p:anim calcmode="lin" valueType="num">
                                      <p:cBhvr>
                                        <p:cTn id="97" dur="450" accel="100000">
                                          <p:stCondLst>
                                            <p:cond delay="50"/>
                                          </p:stCondLst>
                                        </p:cTn>
                                        <p:tgtEl>
                                          <p:spTgt spid="12"/>
                                        </p:tgtEl>
                                        <p:attrNameLst>
                                          <p:attrName>ppt_y</p:attrName>
                                        </p:attrNameLst>
                                      </p:cBhvr>
                                      <p:tavLst>
                                        <p:tav tm="0">
                                          <p:val>
                                            <p:strVal val="ppt_y"/>
                                          </p:val>
                                        </p:tav>
                                        <p:tav tm="100000">
                                          <p:val>
                                            <p:strVal val="ppt_y+1"/>
                                          </p:val>
                                        </p:tav>
                                      </p:tavLst>
                                    </p:anim>
                                    <p:set>
                                      <p:cBhvr>
                                        <p:cTn id="98" dur="1" fill="hold">
                                          <p:stCondLst>
                                            <p:cond delay="499"/>
                                          </p:stCondLst>
                                        </p:cTn>
                                        <p:tgtEl>
                                          <p:spTgt spid="12"/>
                                        </p:tgtEl>
                                        <p:attrNameLst>
                                          <p:attrName>style.visibility</p:attrName>
                                        </p:attrNameLst>
                                      </p:cBhvr>
                                      <p:to>
                                        <p:strVal val="hidden"/>
                                      </p:to>
                                    </p:set>
                                  </p:childTnLst>
                                </p:cTn>
                              </p:par>
                              <p:par>
                                <p:cTn id="99" presetID="37" presetClass="exit" presetSubtype="0" fill="hold" nodeType="withEffect">
                                  <p:stCondLst>
                                    <p:cond delay="0"/>
                                  </p:stCondLst>
                                  <p:childTnLst>
                                    <p:animEffect transition="out" filter="fade">
                                      <p:cBhvr>
                                        <p:cTn id="100" dur="500"/>
                                        <p:tgtEl>
                                          <p:spTgt spid="29"/>
                                        </p:tgtEl>
                                      </p:cBhvr>
                                    </p:animEffect>
                                    <p:anim calcmode="lin" valueType="num">
                                      <p:cBhvr>
                                        <p:cTn id="101" dur="500"/>
                                        <p:tgtEl>
                                          <p:spTgt spid="29"/>
                                        </p:tgtEl>
                                        <p:attrNameLst>
                                          <p:attrName>ppt_x</p:attrName>
                                        </p:attrNameLst>
                                      </p:cBhvr>
                                      <p:tavLst>
                                        <p:tav tm="0">
                                          <p:val>
                                            <p:strVal val="ppt_x"/>
                                          </p:val>
                                        </p:tav>
                                        <p:tav tm="100000">
                                          <p:val>
                                            <p:strVal val="ppt_x"/>
                                          </p:val>
                                        </p:tav>
                                      </p:tavLst>
                                    </p:anim>
                                    <p:anim calcmode="lin" valueType="num">
                                      <p:cBhvr>
                                        <p:cTn id="102" dur="50" decel="100000"/>
                                        <p:tgtEl>
                                          <p:spTgt spid="29"/>
                                        </p:tgtEl>
                                        <p:attrNameLst>
                                          <p:attrName>ppt_y</p:attrName>
                                        </p:attrNameLst>
                                      </p:cBhvr>
                                      <p:tavLst>
                                        <p:tav tm="0">
                                          <p:val>
                                            <p:strVal val="ppt_y"/>
                                          </p:val>
                                        </p:tav>
                                        <p:tav tm="100000">
                                          <p:val>
                                            <p:strVal val="ppt_y-.03"/>
                                          </p:val>
                                        </p:tav>
                                      </p:tavLst>
                                    </p:anim>
                                    <p:anim calcmode="lin" valueType="num">
                                      <p:cBhvr>
                                        <p:cTn id="103" dur="450" accel="100000">
                                          <p:stCondLst>
                                            <p:cond delay="50"/>
                                          </p:stCondLst>
                                        </p:cTn>
                                        <p:tgtEl>
                                          <p:spTgt spid="29"/>
                                        </p:tgtEl>
                                        <p:attrNameLst>
                                          <p:attrName>ppt_y</p:attrName>
                                        </p:attrNameLst>
                                      </p:cBhvr>
                                      <p:tavLst>
                                        <p:tav tm="0">
                                          <p:val>
                                            <p:strVal val="ppt_y"/>
                                          </p:val>
                                        </p:tav>
                                        <p:tav tm="100000">
                                          <p:val>
                                            <p:strVal val="ppt_y+1"/>
                                          </p:val>
                                        </p:tav>
                                      </p:tavLst>
                                    </p:anim>
                                    <p:set>
                                      <p:cBhvr>
                                        <p:cTn id="10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4792"/>
          <a:stretch/>
        </p:blipFill>
        <p:spPr>
          <a:xfrm>
            <a:off x="0" y="-19050"/>
            <a:ext cx="12192000" cy="687705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algn="ctr">
                <a:lnSpc>
                  <a:spcPct val="80000"/>
                </a:lnSpc>
              </a:pP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Tạm</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biệt</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a:t>
              </a:r>
            </a:p>
            <a:p>
              <a:pPr algn="ctr">
                <a:lnSpc>
                  <a:spcPct val="80000"/>
                </a:lnSpc>
              </a:pPr>
              <a:endPar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34355424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8307 -0.00439 L -0.96692 -0.03449 " pathEditMode="relative" rAng="0" ptsTypes="AA">
                                      <p:cBhvr>
                                        <p:cTn id="6"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5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66857"/>
          </a:xfrm>
          <a:prstGeom prst="rect">
            <a:avLst/>
          </a:prstGeom>
        </p:spPr>
      </p:pic>
      <p:grpSp>
        <p:nvGrpSpPr>
          <p:cNvPr id="15" name="Group 14"/>
          <p:cNvGrpSpPr/>
          <p:nvPr/>
        </p:nvGrpSpPr>
        <p:grpSpPr>
          <a:xfrm>
            <a:off x="539668" y="2182675"/>
            <a:ext cx="11308455" cy="4428694"/>
            <a:chOff x="476238" y="898659"/>
            <a:chExt cx="11308455" cy="4428694"/>
          </a:xfrm>
        </p:grpSpPr>
        <p:sp>
          <p:nvSpPr>
            <p:cNvPr id="14" name="Hình chữ nhật: Góc Tròn 6">
              <a:extLst>
                <a:ext uri="{FF2B5EF4-FFF2-40B4-BE49-F238E27FC236}">
                  <a16:creationId xmlns:a16="http://schemas.microsoft.com/office/drawing/2014/main" id="{5EDA13FA-52E6-BE1A-FEDF-A2A8F414FB17}"/>
                </a:ext>
              </a:extLst>
            </p:cNvPr>
            <p:cNvSpPr/>
            <p:nvPr/>
          </p:nvSpPr>
          <p:spPr>
            <a:xfrm>
              <a:off x="476238" y="898659"/>
              <a:ext cx="11308455" cy="4428694"/>
            </a:xfrm>
            <a:prstGeom prst="roundRect">
              <a:avLst/>
            </a:prstGeom>
            <a:solidFill>
              <a:schemeClr val="bg1"/>
            </a:solidFill>
            <a:ln w="76200">
              <a:solidFill>
                <a:srgbClr val="EC6F86"/>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FFBBF44C-0227-1E96-39BD-2E248DD75F1B}"/>
                </a:ext>
              </a:extLst>
            </p:cNvPr>
            <p:cNvSpPr txBox="1"/>
            <p:nvPr/>
          </p:nvSpPr>
          <p:spPr>
            <a:xfrm>
              <a:off x="781325" y="938776"/>
              <a:ext cx="10842100" cy="4247317"/>
            </a:xfrm>
            <a:prstGeom prst="rect">
              <a:avLst/>
            </a:prstGeom>
            <a:noFill/>
          </p:spPr>
          <p:txBody>
            <a:bodyPr wrap="square">
              <a:spAutoFit/>
            </a:bodyPr>
            <a:lstStyle/>
            <a:p>
              <a:pPr marL="457200" indent="-457200" algn="just">
                <a:buFont typeface="Arial" panose="020B0604020202020204" pitchFamily="34" charset="0"/>
                <a:buChar char="•"/>
              </a:pPr>
              <a:r>
                <a:rPr lang="en-US" sz="4500" b="1" dirty="0">
                  <a:solidFill>
                    <a:srgbClr val="F53A3D"/>
                  </a:solidFill>
                  <a:latin typeface="UTM Duepuntozero" panose="02040603050506020204" pitchFamily="18" charset="0"/>
                </a:rPr>
                <a:t>Sau </a:t>
              </a:r>
              <a:r>
                <a:rPr lang="en-US" sz="4500" b="1" dirty="0" err="1">
                  <a:solidFill>
                    <a:srgbClr val="F53A3D"/>
                  </a:solidFill>
                  <a:latin typeface="UTM Duepuntozero" panose="02040603050506020204" pitchFamily="18" charset="0"/>
                </a:rPr>
                <a:t>khi</a:t>
              </a:r>
              <a:r>
                <a:rPr lang="en-US" sz="4500" b="1" dirty="0">
                  <a:solidFill>
                    <a:srgbClr val="F53A3D"/>
                  </a:solidFill>
                  <a:latin typeface="UTM Duepuntozero" panose="02040603050506020204" pitchFamily="18" charset="0"/>
                </a:rPr>
                <a:t> </a:t>
              </a:r>
              <a:r>
                <a:rPr lang="en-US" sz="4500" b="1" dirty="0" err="1">
                  <a:solidFill>
                    <a:srgbClr val="F53A3D"/>
                  </a:solidFill>
                  <a:latin typeface="UTM Duepuntozero" panose="02040603050506020204" pitchFamily="18" charset="0"/>
                </a:rPr>
                <a:t>học</a:t>
              </a:r>
              <a:r>
                <a:rPr lang="en-US" sz="4500" b="1" dirty="0">
                  <a:solidFill>
                    <a:srgbClr val="F53A3D"/>
                  </a:solidFill>
                  <a:latin typeface="UTM Duepuntozero" panose="02040603050506020204" pitchFamily="18" charset="0"/>
                </a:rPr>
                <a:t> </a:t>
              </a:r>
              <a:r>
                <a:rPr lang="en-US" sz="4500" b="1" dirty="0" err="1">
                  <a:solidFill>
                    <a:srgbClr val="F53A3D"/>
                  </a:solidFill>
                  <a:latin typeface="UTM Duepuntozero" panose="02040603050506020204" pitchFamily="18" charset="0"/>
                </a:rPr>
                <a:t>xong</a:t>
              </a:r>
              <a:r>
                <a:rPr lang="en-US" sz="4500" b="1" dirty="0">
                  <a:solidFill>
                    <a:srgbClr val="F53A3D"/>
                  </a:solidFill>
                  <a:latin typeface="UTM Duepuntozero" panose="02040603050506020204" pitchFamily="18" charset="0"/>
                </a:rPr>
                <a:t> </a:t>
              </a:r>
              <a:r>
                <a:rPr lang="en-US" sz="4500" b="1" dirty="0" err="1">
                  <a:solidFill>
                    <a:srgbClr val="F53A3D"/>
                  </a:solidFill>
                  <a:latin typeface="UTM Duepuntozero" panose="02040603050506020204" pitchFamily="18" charset="0"/>
                </a:rPr>
                <a:t>bài</a:t>
              </a:r>
              <a:r>
                <a:rPr lang="en-US" sz="4500" b="1" dirty="0">
                  <a:solidFill>
                    <a:srgbClr val="F53A3D"/>
                  </a:solidFill>
                  <a:latin typeface="UTM Duepuntozero" panose="02040603050506020204" pitchFamily="18" charset="0"/>
                </a:rPr>
                <a:t> </a:t>
              </a:r>
              <a:r>
                <a:rPr lang="en-US" sz="4500" b="1" dirty="0" err="1">
                  <a:solidFill>
                    <a:srgbClr val="F53A3D"/>
                  </a:solidFill>
                  <a:latin typeface="UTM Duepuntozero" panose="02040603050506020204" pitchFamily="18" charset="0"/>
                </a:rPr>
                <a:t>này</a:t>
              </a:r>
              <a:r>
                <a:rPr lang="en-US" sz="4500" b="1" dirty="0">
                  <a:solidFill>
                    <a:srgbClr val="F53A3D"/>
                  </a:solidFill>
                  <a:latin typeface="UTM Duepuntozero" panose="02040603050506020204" pitchFamily="18" charset="0"/>
                </a:rPr>
                <a:t>, </a:t>
              </a:r>
              <a:r>
                <a:rPr lang="en-US" sz="4500" b="1" dirty="0" err="1">
                  <a:solidFill>
                    <a:srgbClr val="F53A3D"/>
                  </a:solidFill>
                  <a:latin typeface="UTM Duepuntozero" panose="02040603050506020204" pitchFamily="18" charset="0"/>
                </a:rPr>
                <a:t>em</a:t>
              </a:r>
              <a:r>
                <a:rPr lang="en-US" sz="4500" b="1" dirty="0">
                  <a:solidFill>
                    <a:srgbClr val="F53A3D"/>
                  </a:solidFill>
                  <a:latin typeface="UTM Duepuntozero" panose="02040603050506020204" pitchFamily="18" charset="0"/>
                </a:rPr>
                <a:t> </a:t>
              </a:r>
              <a:r>
                <a:rPr lang="en-US" sz="4500" b="1" dirty="0" err="1">
                  <a:solidFill>
                    <a:srgbClr val="F53A3D"/>
                  </a:solidFill>
                  <a:latin typeface="UTM Duepuntozero" panose="02040603050506020204" pitchFamily="18" charset="0"/>
                </a:rPr>
                <a:t>sẽ</a:t>
              </a:r>
              <a:r>
                <a:rPr lang="en-US" sz="4500" b="1" dirty="0">
                  <a:solidFill>
                    <a:srgbClr val="F53A3D"/>
                  </a:solidFill>
                  <a:latin typeface="UTM Duepuntozero" panose="02040603050506020204" pitchFamily="18" charset="0"/>
                </a:rPr>
                <a:t>:</a:t>
              </a:r>
            </a:p>
            <a:p>
              <a:pPr marL="457200" indent="-457200" algn="just">
                <a:buFontTx/>
                <a:buChar char="-"/>
              </a:pPr>
              <a:r>
                <a:rPr lang="en-US" sz="4500" dirty="0" err="1"/>
                <a:t>Xác</a:t>
              </a:r>
              <a:r>
                <a:rPr lang="en-US" sz="4500" dirty="0"/>
                <a:t> </a:t>
              </a:r>
              <a:r>
                <a:rPr lang="en-US" sz="4500" dirty="0" err="1"/>
                <a:t>định</a:t>
              </a:r>
              <a:r>
                <a:rPr lang="en-US" sz="4500" dirty="0"/>
                <a:t> </a:t>
              </a:r>
              <a:r>
                <a:rPr lang="en-US" sz="4500" dirty="0" err="1"/>
                <a:t>được</a:t>
              </a:r>
              <a:r>
                <a:rPr lang="en-US" sz="4500" dirty="0"/>
                <a:t> di </a:t>
              </a:r>
              <a:r>
                <a:rPr lang="en-US" sz="4500" dirty="0" err="1"/>
                <a:t>sản</a:t>
              </a:r>
              <a:r>
                <a:rPr lang="en-US" sz="4500" dirty="0"/>
                <a:t> </a:t>
              </a:r>
              <a:r>
                <a:rPr lang="en-US" sz="4500" dirty="0" err="1"/>
                <a:t>thế</a:t>
              </a:r>
              <a:r>
                <a:rPr lang="en-US" sz="4500" dirty="0"/>
                <a:t> </a:t>
              </a:r>
              <a:r>
                <a:rPr lang="en-US" sz="4500" dirty="0" err="1"/>
                <a:t>giới</a:t>
              </a:r>
              <a:r>
                <a:rPr lang="en-US" sz="4500" dirty="0"/>
                <a:t> ở </a:t>
              </a:r>
              <a:r>
                <a:rPr lang="en-US" sz="4500" dirty="0" err="1"/>
                <a:t>vùng</a:t>
              </a:r>
              <a:r>
                <a:rPr lang="en-US" sz="4500" dirty="0"/>
                <a:t> </a:t>
              </a:r>
              <a:r>
                <a:rPr lang="en-US" sz="4500" dirty="0" err="1"/>
                <a:t>Duyên</a:t>
              </a:r>
              <a:r>
                <a:rPr lang="en-US" sz="4500" dirty="0"/>
                <a:t> </a:t>
              </a:r>
              <a:r>
                <a:rPr lang="en-US" sz="4500" dirty="0" err="1"/>
                <a:t>hải</a:t>
              </a:r>
              <a:r>
                <a:rPr lang="en-US" sz="4500" dirty="0"/>
                <a:t> </a:t>
              </a:r>
              <a:r>
                <a:rPr lang="en-US" sz="4500" dirty="0" err="1"/>
                <a:t>miền</a:t>
              </a:r>
              <a:r>
                <a:rPr lang="en-US" sz="4500" dirty="0"/>
                <a:t> </a:t>
              </a:r>
              <a:r>
                <a:rPr lang="en-US" sz="4500" dirty="0" err="1"/>
                <a:t>Trung</a:t>
              </a:r>
              <a:r>
                <a:rPr lang="en-US" sz="4500" dirty="0"/>
                <a:t> </a:t>
              </a:r>
              <a:r>
                <a:rPr lang="en-US" sz="4500" dirty="0" err="1"/>
                <a:t>trên</a:t>
              </a:r>
              <a:r>
                <a:rPr lang="en-US" sz="4500" dirty="0"/>
                <a:t> </a:t>
              </a:r>
              <a:r>
                <a:rPr lang="en-US" sz="4500" dirty="0" err="1"/>
                <a:t>bản</a:t>
              </a:r>
              <a:r>
                <a:rPr lang="en-US" sz="4500" dirty="0"/>
                <a:t> </a:t>
              </a:r>
              <a:r>
                <a:rPr lang="en-US" sz="4500" dirty="0" err="1"/>
                <a:t>đồ</a:t>
              </a:r>
              <a:r>
                <a:rPr lang="en-US" sz="4500" dirty="0"/>
                <a:t> </a:t>
              </a:r>
              <a:r>
                <a:rPr lang="en-US" sz="4500" dirty="0" err="1"/>
                <a:t>hoặc</a:t>
              </a:r>
              <a:r>
                <a:rPr lang="en-US" sz="4500" dirty="0"/>
                <a:t> </a:t>
              </a:r>
              <a:r>
                <a:rPr lang="en-US" sz="4500" dirty="0" err="1"/>
                <a:t>lược</a:t>
              </a:r>
              <a:r>
                <a:rPr lang="en-US" sz="4500" dirty="0"/>
                <a:t> </a:t>
              </a:r>
              <a:r>
                <a:rPr lang="en-US" sz="4500" dirty="0" err="1"/>
                <a:t>đồ</a:t>
              </a:r>
              <a:r>
                <a:rPr lang="en-US" sz="4500" dirty="0"/>
                <a:t>.</a:t>
              </a:r>
            </a:p>
            <a:p>
              <a:pPr marL="457200" indent="-457200" algn="just">
                <a:buFontTx/>
                <a:buChar char="-"/>
              </a:pPr>
              <a:r>
                <a:rPr lang="en-US" sz="4500" dirty="0" err="1"/>
                <a:t>Trình</a:t>
              </a:r>
              <a:r>
                <a:rPr lang="en-US" sz="4500" dirty="0"/>
                <a:t> </a:t>
              </a:r>
              <a:r>
                <a:rPr lang="en-US" sz="4500" dirty="0" err="1"/>
                <a:t>bày</a:t>
              </a:r>
              <a:r>
                <a:rPr lang="en-US" sz="4500" dirty="0"/>
                <a:t> </a:t>
              </a:r>
              <a:r>
                <a:rPr lang="en-US" sz="4500" dirty="0" err="1"/>
                <a:t>được</a:t>
              </a:r>
              <a:r>
                <a:rPr lang="en-US" sz="4500" dirty="0"/>
                <a:t> </a:t>
              </a:r>
              <a:r>
                <a:rPr lang="en-US" sz="4500" dirty="0" err="1"/>
                <a:t>một</a:t>
              </a:r>
              <a:r>
                <a:rPr lang="en-US" sz="4500" dirty="0"/>
                <a:t> số </a:t>
              </a:r>
              <a:r>
                <a:rPr lang="en-US" sz="4500" err="1"/>
                <a:t>điểm</a:t>
              </a:r>
              <a:r>
                <a:rPr lang="en-US" sz="4500"/>
                <a:t> nổi </a:t>
              </a:r>
              <a:r>
                <a:rPr lang="en-US" sz="4500" dirty="0" err="1"/>
                <a:t>bật</a:t>
              </a:r>
              <a:r>
                <a:rPr lang="en-US" sz="4500" dirty="0"/>
                <a:t> về </a:t>
              </a:r>
              <a:r>
                <a:rPr lang="en-US" sz="4500" dirty="0" err="1"/>
                <a:t>văn</a:t>
              </a:r>
              <a:r>
                <a:rPr lang="en-US" sz="4500" dirty="0"/>
                <a:t> </a:t>
              </a:r>
              <a:r>
                <a:rPr lang="en-US" sz="4500" dirty="0" err="1"/>
                <a:t>hóa</a:t>
              </a:r>
              <a:r>
                <a:rPr lang="en-US" sz="4500" dirty="0"/>
                <a:t> </a:t>
              </a:r>
              <a:r>
                <a:rPr lang="en-US" sz="4500" dirty="0" err="1"/>
                <a:t>của</a:t>
              </a:r>
              <a:r>
                <a:rPr lang="en-US" sz="4500" dirty="0"/>
                <a:t> </a:t>
              </a:r>
              <a:r>
                <a:rPr lang="en-US" sz="4500" dirty="0" err="1"/>
                <a:t>vùng</a:t>
              </a:r>
              <a:r>
                <a:rPr lang="en-US" sz="4500" dirty="0"/>
                <a:t> </a:t>
              </a:r>
              <a:r>
                <a:rPr lang="en-US" sz="4500" dirty="0" err="1"/>
                <a:t>Duyên</a:t>
              </a:r>
              <a:r>
                <a:rPr lang="en-US" sz="4500" dirty="0"/>
                <a:t> </a:t>
              </a:r>
              <a:r>
                <a:rPr lang="en-US" sz="4500" dirty="0" err="1"/>
                <a:t>hải</a:t>
              </a:r>
              <a:r>
                <a:rPr lang="en-US" sz="4500" dirty="0"/>
                <a:t> </a:t>
              </a:r>
              <a:r>
                <a:rPr lang="en-US" sz="4500" dirty="0" err="1"/>
                <a:t>miền</a:t>
              </a:r>
              <a:r>
                <a:rPr lang="en-US" sz="4500" dirty="0"/>
                <a:t> </a:t>
              </a:r>
              <a:r>
                <a:rPr lang="en-US" sz="4500" dirty="0" err="1"/>
                <a:t>Trung</a:t>
              </a:r>
              <a:r>
                <a:rPr lang="en-US" sz="4500" dirty="0"/>
                <a:t>, </a:t>
              </a:r>
              <a:r>
                <a:rPr lang="en-US" sz="4500" dirty="0" err="1"/>
                <a:t>có</a:t>
              </a:r>
              <a:r>
                <a:rPr lang="en-US" sz="4500" dirty="0"/>
                <a:t> </a:t>
              </a:r>
              <a:r>
                <a:rPr lang="en-US" sz="4500" dirty="0" err="1"/>
                <a:t>sử</a:t>
              </a:r>
              <a:r>
                <a:rPr lang="en-US" sz="4500" dirty="0"/>
                <a:t> </a:t>
              </a:r>
              <a:r>
                <a:rPr lang="en-US" sz="4500" dirty="0" err="1"/>
                <a:t>dụng</a:t>
              </a:r>
              <a:r>
                <a:rPr lang="en-US" sz="4500" dirty="0"/>
                <a:t> </a:t>
              </a:r>
              <a:r>
                <a:rPr lang="en-US" sz="4500" dirty="0" err="1"/>
                <a:t>tư</a:t>
              </a:r>
              <a:r>
                <a:rPr lang="en-US" sz="4500" dirty="0"/>
                <a:t> </a:t>
              </a:r>
              <a:r>
                <a:rPr lang="en-US" sz="4500" dirty="0" err="1"/>
                <a:t>liệu</a:t>
              </a:r>
              <a:r>
                <a:rPr lang="en-US" sz="4500" dirty="0"/>
                <a:t> (</a:t>
              </a:r>
              <a:r>
                <a:rPr lang="en-US" sz="4500" dirty="0" err="1"/>
                <a:t>tranh</a:t>
              </a:r>
              <a:r>
                <a:rPr lang="en-US" sz="4500" dirty="0"/>
                <a:t> </a:t>
              </a:r>
              <a:r>
                <a:rPr lang="en-US" sz="4500" dirty="0" err="1"/>
                <a:t>ảnh</a:t>
              </a:r>
              <a:r>
                <a:rPr lang="en-US" sz="4500" dirty="0"/>
                <a:t>, </a:t>
              </a:r>
              <a:r>
                <a:rPr lang="en-US" sz="4500" dirty="0" err="1"/>
                <a:t>câu</a:t>
              </a:r>
              <a:r>
                <a:rPr lang="en-US" sz="4500" dirty="0"/>
                <a:t> </a:t>
              </a:r>
              <a:r>
                <a:rPr lang="en-US" sz="4500" dirty="0" err="1"/>
                <a:t>chuyện</a:t>
              </a:r>
              <a:r>
                <a:rPr lang="en-US" sz="4500" dirty="0"/>
                <a:t>,…).</a:t>
              </a:r>
            </a:p>
          </p:txBody>
        </p:sp>
      </p:grpSp>
      <p:grpSp>
        <p:nvGrpSpPr>
          <p:cNvPr id="16" name="Group 15"/>
          <p:cNvGrpSpPr/>
          <p:nvPr/>
        </p:nvGrpSpPr>
        <p:grpSpPr>
          <a:xfrm>
            <a:off x="410792" y="651661"/>
            <a:ext cx="11730019" cy="2678990"/>
            <a:chOff x="364763" y="-161525"/>
            <a:chExt cx="11791977" cy="2754928"/>
          </a:xfrm>
        </p:grpSpPr>
        <p:pic>
          <p:nvPicPr>
            <p:cNvPr id="7" name="Picture 6" descr="A red and white target with a arrow in the center&#10;&#10;Description automatically generated with medium confidence">
              <a:extLst>
                <a:ext uri="{FF2B5EF4-FFF2-40B4-BE49-F238E27FC236}">
                  <a16:creationId xmlns:a16="http://schemas.microsoft.com/office/drawing/2014/main" id="{06CB7CF2-4ABA-63B7-6F44-DCEAF27D8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7508" y="-38471"/>
              <a:ext cx="1080000" cy="1080000"/>
            </a:xfrm>
            <a:prstGeom prst="rect">
              <a:avLst/>
            </a:prstGeom>
          </p:spPr>
        </p:pic>
        <p:pic>
          <p:nvPicPr>
            <p:cNvPr id="6" name="Picture 5">
              <a:extLst>
                <a:ext uri="{FF2B5EF4-FFF2-40B4-BE49-F238E27FC236}">
                  <a16:creationId xmlns:a16="http://schemas.microsoft.com/office/drawing/2014/main" id="{4EDF7B47-652E-98AF-A49C-071D74E3E02C}"/>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r="53050" b="73867"/>
            <a:stretch/>
          </p:blipFill>
          <p:spPr>
            <a:xfrm flipH="1">
              <a:off x="8828324" y="-161525"/>
              <a:ext cx="3328416" cy="1042124"/>
            </a:xfrm>
            <a:prstGeom prst="rect">
              <a:avLst/>
            </a:prstGeom>
          </p:spPr>
        </p:pic>
        <p:pic>
          <p:nvPicPr>
            <p:cNvPr id="5" name="Picture 4">
              <a:extLst>
                <a:ext uri="{FF2B5EF4-FFF2-40B4-BE49-F238E27FC236}">
                  <a16:creationId xmlns:a16="http://schemas.microsoft.com/office/drawing/2014/main" id="{801B0AF5-62BA-D797-E812-F8EE06BAE720}"/>
                </a:ext>
              </a:extLst>
            </p:cNvPr>
            <p:cNvPicPr>
              <a:picLocks noChangeAspect="1"/>
            </p:cNvPicPr>
            <p:nvPr/>
          </p:nvPicPr>
          <p:blipFill rotWithShape="1">
            <a:blip r:embed="rId6" cstate="print">
              <a:biLevel thresh="2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53050" b="73867"/>
            <a:stretch/>
          </p:blipFill>
          <p:spPr>
            <a:xfrm>
              <a:off x="364763" y="-103348"/>
              <a:ext cx="3328416" cy="1042124"/>
            </a:xfrm>
            <a:prstGeom prst="rect">
              <a:avLst/>
            </a:prstGeom>
          </p:spPr>
        </p:pic>
        <p:pic>
          <p:nvPicPr>
            <p:cNvPr id="8" name="Picture 7" descr="A red and white target with a arrow in the center&#10;&#10;Description automatically generated with medium confidence">
              <a:extLst>
                <a:ext uri="{FF2B5EF4-FFF2-40B4-BE49-F238E27FC236}">
                  <a16:creationId xmlns:a16="http://schemas.microsoft.com/office/drawing/2014/main" id="{A0341A53-5BFE-4819-7493-A6DB511F9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04661" y="-29582"/>
              <a:ext cx="1080000" cy="1080000"/>
            </a:xfrm>
            <a:prstGeom prst="rect">
              <a:avLst/>
            </a:prstGeom>
          </p:spPr>
        </p:pic>
        <p:grpSp>
          <p:nvGrpSpPr>
            <p:cNvPr id="9" name="Group 8">
              <a:extLst>
                <a:ext uri="{FF2B5EF4-FFF2-40B4-BE49-F238E27FC236}">
                  <a16:creationId xmlns:a16="http://schemas.microsoft.com/office/drawing/2014/main" id="{11036023-8E17-EEF3-6734-FEA48F390AD9}"/>
                </a:ext>
              </a:extLst>
            </p:cNvPr>
            <p:cNvGrpSpPr/>
            <p:nvPr/>
          </p:nvGrpSpPr>
          <p:grpSpPr>
            <a:xfrm>
              <a:off x="2370479" y="341777"/>
              <a:ext cx="7615871" cy="2251626"/>
              <a:chOff x="2095630" y="647994"/>
              <a:chExt cx="7615871" cy="2251626"/>
            </a:xfrm>
          </p:grpSpPr>
          <p:sp>
            <p:nvSpPr>
              <p:cNvPr id="10" name="TextBox 67">
                <a:extLst>
                  <a:ext uri="{FF2B5EF4-FFF2-40B4-BE49-F238E27FC236}">
                    <a16:creationId xmlns:a16="http://schemas.microsoft.com/office/drawing/2014/main" id="{02451BDF-8777-159E-289B-C3FCD0E7B05A}"/>
                  </a:ext>
                </a:extLst>
              </p:cNvPr>
              <p:cNvSpPr txBox="1"/>
              <p:nvPr/>
            </p:nvSpPr>
            <p:spPr>
              <a:xfrm>
                <a:off x="2095632" y="689216"/>
                <a:ext cx="7615869" cy="221040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a:ln w="190500" cap="rnd" cmpd="sng">
                      <a:solidFill>
                        <a:schemeClr val="bg1"/>
                      </a:solidFill>
                      <a:prstDash val="solid"/>
                    </a:ln>
                    <a:solidFill>
                      <a:srgbClr val="FF3300"/>
                    </a:solidFill>
                    <a:effectLst>
                      <a:innerShdw blurRad="114300">
                        <a:schemeClr val="bg1">
                          <a:lumMod val="85000"/>
                        </a:schemeClr>
                      </a:innerShdw>
                    </a:effectLst>
                    <a:uLnTx/>
                    <a:uFillTx/>
                    <a:latin typeface="SVN-Apple" panose="02040603050506020204" pitchFamily="18" charset="0"/>
                    <a:ea typeface="LNTH-LuoLuoNotangYuanTi 1" pitchFamily="2" charset="-128"/>
                    <a:cs typeface="LNTH-LuoLuoNotangYuanTi 1" pitchFamily="2" charset="-128"/>
                  </a:rPr>
                  <a:t>YÊU CẦU CẦN ĐẠT</a:t>
                </a:r>
                <a:endParaRPr kumimoji="0" lang="en-US" sz="10000" b="1" i="0" u="none" strike="noStrike" kern="1200" cap="none" spc="0" normalizeH="0" baseline="0" noProof="0" dirty="0">
                  <a:ln w="190500" cap="rnd" cmpd="sng">
                    <a:solidFill>
                      <a:schemeClr val="bg1"/>
                    </a:solidFill>
                    <a:prstDash val="solid"/>
                  </a:ln>
                  <a:solidFill>
                    <a:srgbClr val="FF3300"/>
                  </a:solidFill>
                  <a:effectLst>
                    <a:innerShdw blurRad="114300">
                      <a:schemeClr val="bg1">
                        <a:lumMod val="85000"/>
                      </a:schemeClr>
                    </a:innerShdw>
                  </a:effectLst>
                  <a:uLnTx/>
                  <a:uFillTx/>
                  <a:latin typeface="SVN-Apple" panose="02040603050506020204" pitchFamily="18" charset="0"/>
                  <a:ea typeface="LNTH-LuoLuoNotangYuanTi 1" pitchFamily="2" charset="-128"/>
                  <a:cs typeface="LNTH-LuoLuoNotangYuanTi 1" pitchFamily="2" charset="-128"/>
                </a:endParaRPr>
              </a:p>
            </p:txBody>
          </p:sp>
          <p:sp>
            <p:nvSpPr>
              <p:cNvPr id="11" name="TextBox 67">
                <a:extLst>
                  <a:ext uri="{FF2B5EF4-FFF2-40B4-BE49-F238E27FC236}">
                    <a16:creationId xmlns:a16="http://schemas.microsoft.com/office/drawing/2014/main" id="{5F0416D9-DAFF-AF18-67EB-865FFB83C5CC}"/>
                  </a:ext>
                </a:extLst>
              </p:cNvPr>
              <p:cNvSpPr txBox="1"/>
              <p:nvPr/>
            </p:nvSpPr>
            <p:spPr>
              <a:xfrm>
                <a:off x="2095630" y="647994"/>
                <a:ext cx="7615869" cy="221040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19050" cap="rnd" cmpd="sng">
                      <a:solidFill>
                        <a:srgbClr val="C00000"/>
                      </a:solidFill>
                      <a:prstDash val="solid"/>
                    </a:ln>
                    <a:solidFill>
                      <a:srgbClr val="FF4548"/>
                    </a:solidFill>
                    <a:effectLst>
                      <a:outerShdw dist="165100" dir="2700000" algn="ctr" rotWithShape="0">
                        <a:srgbClr val="FF7789">
                          <a:alpha val="50000"/>
                        </a:srgbClr>
                      </a:outerShdw>
                    </a:effectLst>
                    <a:uLnTx/>
                    <a:uFillTx/>
                    <a:latin typeface="SVN-Apple" panose="02040603050506020204" pitchFamily="18" charset="0"/>
                    <a:ea typeface="LNTH-LuoLuoNotangYuanTi 1" pitchFamily="2" charset="-128"/>
                    <a:cs typeface="LNTH-LuoLuoNotangYuanTi 1" pitchFamily="2" charset="-128"/>
                  </a:rPr>
                  <a:t>YÊU CẦU CẦN ĐẠT</a:t>
                </a:r>
              </a:p>
            </p:txBody>
          </p:sp>
        </p:grpSp>
      </p:grpSp>
    </p:spTree>
    <p:extLst>
      <p:ext uri="{BB962C8B-B14F-4D97-AF65-F5344CB8AC3E}">
        <p14:creationId xmlns:p14="http://schemas.microsoft.com/office/powerpoint/2010/main" val="120721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792"/>
          <a:stretch/>
        </p:blipFill>
        <p:spPr>
          <a:xfrm>
            <a:off x="0" y="-19050"/>
            <a:ext cx="12192000" cy="6877050"/>
          </a:xfrm>
          <a:prstGeom prst="rect">
            <a:avLst/>
          </a:prstGeom>
        </p:spPr>
      </p:pic>
      <p:grpSp>
        <p:nvGrpSpPr>
          <p:cNvPr id="30" name="Nhóm 5">
            <a:extLst>
              <a:ext uri="{FF2B5EF4-FFF2-40B4-BE49-F238E27FC236}">
                <a16:creationId xmlns:a16="http://schemas.microsoft.com/office/drawing/2014/main" id="{83A51D87-DB80-4882-8CB9-0DA9FB55160E}"/>
              </a:ext>
            </a:extLst>
          </p:cNvPr>
          <p:cNvGrpSpPr/>
          <p:nvPr/>
        </p:nvGrpSpPr>
        <p:grpSpPr>
          <a:xfrm rot="1063868">
            <a:off x="2807194" y="846711"/>
            <a:ext cx="8977836" cy="2876384"/>
            <a:chOff x="2869990" y="3374177"/>
            <a:chExt cx="6694915" cy="1728741"/>
          </a:xfrm>
        </p:grpSpPr>
        <p:sp>
          <p:nvSpPr>
            <p:cNvPr id="31" name="TextBox 12">
              <a:extLst>
                <a:ext uri="{FF2B5EF4-FFF2-40B4-BE49-F238E27FC236}">
                  <a16:creationId xmlns:a16="http://schemas.microsoft.com/office/drawing/2014/main" id="{0F65B26C-A7E4-73F6-34CE-4F4B9F09A655}"/>
                </a:ext>
              </a:extLst>
            </p:cNvPr>
            <p:cNvSpPr txBox="1"/>
            <p:nvPr/>
          </p:nvSpPr>
          <p:spPr>
            <a:xfrm rot="20527286">
              <a:off x="2876480" y="3390535"/>
              <a:ext cx="6688425" cy="1712383"/>
            </a:xfrm>
            <a:prstGeom prst="rect">
              <a:avLst/>
            </a:prstGeom>
            <a:noFill/>
          </p:spPr>
          <p:txBody>
            <a:bodyPr wrap="square" rtlCol="0">
              <a:prstTxWarp prst="textPlain">
                <a:avLst/>
              </a:prstTxWarp>
              <a:spAutoFit/>
            </a:bodyPr>
            <a:lstStyle/>
            <a:p>
              <a:pPr algn="ctr"/>
              <a:r>
                <a:rPr lang="en-US" sz="20000" dirty="0" err="1">
                  <a:ln w="190500">
                    <a:solidFill>
                      <a:schemeClr val="bg1"/>
                    </a:solidFill>
                  </a:ln>
                  <a:latin typeface="UTM Edwardian" panose="02040603050506020204" pitchFamily="18" charset="0"/>
                  <a:ea typeface="LNTH-LuoLuoNotangYuanTi 1" pitchFamily="2" charset="-128"/>
                  <a:cs typeface="LNTH-LuoLuoNotangYuanTi 1" pitchFamily="2" charset="-128"/>
                </a:rPr>
                <a:t>Khám</a:t>
              </a:r>
              <a:r>
                <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rPr>
                <a:t> </a:t>
              </a:r>
              <a:r>
                <a:rPr lang="en-US" sz="20000" dirty="0" err="1">
                  <a:ln w="190500">
                    <a:solidFill>
                      <a:schemeClr val="bg1"/>
                    </a:solidFill>
                  </a:ln>
                  <a:latin typeface="UTM Edwardian" panose="02040603050506020204" pitchFamily="18" charset="0"/>
                  <a:ea typeface="LNTH-LuoLuoNotangYuanTi 1" pitchFamily="2" charset="-128"/>
                  <a:cs typeface="LNTH-LuoLuoNotangYuanTi 1" pitchFamily="2" charset="-128"/>
                </a:rPr>
                <a:t>phá</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32" name="TextBox 12">
              <a:extLst>
                <a:ext uri="{FF2B5EF4-FFF2-40B4-BE49-F238E27FC236}">
                  <a16:creationId xmlns:a16="http://schemas.microsoft.com/office/drawing/2014/main" id="{39558897-5318-3EE5-0B83-D9C558818F0E}"/>
                </a:ext>
              </a:extLst>
            </p:cNvPr>
            <p:cNvSpPr txBox="1"/>
            <p:nvPr/>
          </p:nvSpPr>
          <p:spPr>
            <a:xfrm rot="20527286">
              <a:off x="2869990" y="3374177"/>
              <a:ext cx="6688425" cy="1712383"/>
            </a:xfrm>
            <a:prstGeom prst="rect">
              <a:avLst/>
            </a:prstGeom>
            <a:noFill/>
          </p:spPr>
          <p:txBody>
            <a:bodyPr wrap="square" rtlCol="0">
              <a:prstTxWarp prst="textPlain">
                <a:avLst/>
              </a:prstTxWarp>
              <a:spAutoFit/>
            </a:bodyPr>
            <a:lstStyle/>
            <a:p>
              <a:pPr algn="ctr"/>
              <a:r>
                <a:rPr lang="en-US" sz="20000" dirty="0" err="1">
                  <a:ln w="0"/>
                  <a:solidFill>
                    <a:srgbClr val="C00000"/>
                  </a:solidFill>
                  <a:latin typeface="UTM Edwardian" panose="02040603050506020204" pitchFamily="18" charset="0"/>
                  <a:ea typeface="LNTH-LuoLuoNotangYuanTi 1" pitchFamily="2" charset="-128"/>
                  <a:cs typeface="LNTH-LuoLuoNotangYuanTi 1" pitchFamily="2" charset="-128"/>
                </a:rPr>
                <a:t>Khám</a:t>
              </a:r>
              <a:r>
                <a:rPr lang="en-US" sz="20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20000" dirty="0" err="1">
                  <a:ln w="0"/>
                  <a:solidFill>
                    <a:srgbClr val="C00000"/>
                  </a:solidFill>
                  <a:latin typeface="UTM Edwardian" panose="02040603050506020204" pitchFamily="18" charset="0"/>
                  <a:ea typeface="LNTH-LuoLuoNotangYuanTi 1" pitchFamily="2" charset="-128"/>
                  <a:cs typeface="LNTH-LuoLuoNotangYuanTi 1" pitchFamily="2" charset="-128"/>
                </a:rPr>
                <a:t>phá</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330641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16">
            <a:extLst>
              <a:ext uri="{FF2B5EF4-FFF2-40B4-BE49-F238E27FC236}">
                <a16:creationId xmlns:a16="http://schemas.microsoft.com/office/drawing/2014/main" id="{EB0605A4-67F8-2BB1-D972-0ECBA80C6838}"/>
              </a:ext>
            </a:extLst>
          </p:cNvPr>
          <p:cNvSpPr txBox="1"/>
          <p:nvPr/>
        </p:nvSpPr>
        <p:spPr>
          <a:xfrm>
            <a:off x="595914" y="243114"/>
            <a:ext cx="7027817" cy="630942"/>
          </a:xfrm>
          <a:prstGeom prst="rect">
            <a:avLst/>
          </a:prstGeom>
          <a:noFill/>
        </p:spPr>
        <p:txBody>
          <a:bodyPr wrap="square" rtlCol="0">
            <a:spAutoFit/>
          </a:bodyPr>
          <a:lstStyle/>
          <a:p>
            <a:pPr algn="ctr"/>
            <a:r>
              <a:rPr lang="en-US" sz="3500" b="1">
                <a:solidFill>
                  <a:srgbClr val="0889BC"/>
                </a:solidFill>
              </a:rPr>
              <a:t>2. Một số điểm nổi bật về văn hóa</a:t>
            </a:r>
            <a:endParaRPr lang="en-US" sz="3500" b="1" dirty="0">
              <a:solidFill>
                <a:srgbClr val="0889BC"/>
              </a:solidFill>
            </a:endParaRPr>
          </a:p>
        </p:txBody>
      </p:sp>
      <p:sp>
        <p:nvSpPr>
          <p:cNvPr id="20" name="TextBox 16">
            <a:extLst>
              <a:ext uri="{FF2B5EF4-FFF2-40B4-BE49-F238E27FC236}">
                <a16:creationId xmlns:a16="http://schemas.microsoft.com/office/drawing/2014/main" id="{EB0605A4-67F8-2BB1-D972-0ECBA80C6838}"/>
              </a:ext>
            </a:extLst>
          </p:cNvPr>
          <p:cNvSpPr txBox="1"/>
          <p:nvPr/>
        </p:nvSpPr>
        <p:spPr>
          <a:xfrm>
            <a:off x="386535" y="2460228"/>
            <a:ext cx="11131743" cy="1015663"/>
          </a:xfrm>
          <a:prstGeom prst="rect">
            <a:avLst/>
          </a:prstGeom>
          <a:noFill/>
        </p:spPr>
        <p:txBody>
          <a:bodyPr wrap="square" rtlCol="0">
            <a:spAutoFit/>
          </a:bodyPr>
          <a:lstStyle/>
          <a:p>
            <a:pPr indent="457200" algn="just"/>
            <a:r>
              <a:rPr lang="en-US" sz="3000"/>
              <a:t>Vùng Duyên hải miền Trung có rất nhiều lễ hội: lễ hội Cầu Ngư, </a:t>
            </a:r>
            <a:br>
              <a:rPr lang="en-US" sz="3000"/>
            </a:br>
            <a:r>
              <a:rPr lang="en-US" sz="3000"/>
              <a:t>lễ hội Lam Kinh, lễ hội Đền vua Mai, lễ hội Vía Bà,…</a:t>
            </a:r>
            <a:endParaRPr lang="en-US" sz="3000" dirty="0"/>
          </a:p>
        </p:txBody>
      </p:sp>
      <p:pic>
        <p:nvPicPr>
          <p:cNvPr id="11" name="Picture 10"/>
          <p:cNvPicPr>
            <a:picLocks noChangeAspect="1"/>
          </p:cNvPicPr>
          <p:nvPr/>
        </p:nvPicPr>
        <p:blipFill rotWithShape="1">
          <a:blip r:embed="rId5"/>
          <a:srcRect l="21819" t="6746" r="18982" b="3782"/>
          <a:stretch/>
        </p:blipFill>
        <p:spPr>
          <a:xfrm>
            <a:off x="7757013" y="240943"/>
            <a:ext cx="3956122" cy="1365094"/>
          </a:xfrm>
          <a:prstGeom prst="rect">
            <a:avLst/>
          </a:prstGeom>
        </p:spPr>
      </p:pic>
      <p:grpSp>
        <p:nvGrpSpPr>
          <p:cNvPr id="6" name="Group 5"/>
          <p:cNvGrpSpPr/>
          <p:nvPr/>
        </p:nvGrpSpPr>
        <p:grpSpPr>
          <a:xfrm>
            <a:off x="516965" y="1419202"/>
            <a:ext cx="11196170" cy="1048608"/>
            <a:chOff x="940003" y="556672"/>
            <a:chExt cx="10644825" cy="1377074"/>
          </a:xfrm>
        </p:grpSpPr>
        <p:sp>
          <p:nvSpPr>
            <p:cNvPr id="5" name="Rectangle 4"/>
            <p:cNvSpPr/>
            <p:nvPr/>
          </p:nvSpPr>
          <p:spPr>
            <a:xfrm>
              <a:off x="940003" y="633317"/>
              <a:ext cx="10644825" cy="1300429"/>
            </a:xfrm>
            <a:prstGeom prst="rect">
              <a:avLst/>
            </a:prstGeom>
            <a:solidFill>
              <a:srgbClr val="FCE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6">
              <a:extLst>
                <a:ext uri="{FF2B5EF4-FFF2-40B4-BE49-F238E27FC236}">
                  <a16:creationId xmlns:a16="http://schemas.microsoft.com/office/drawing/2014/main" id="{EB0605A4-67F8-2BB1-D972-0ECBA80C6838}"/>
                </a:ext>
              </a:extLst>
            </p:cNvPr>
            <p:cNvSpPr txBox="1"/>
            <p:nvPr/>
          </p:nvSpPr>
          <p:spPr>
            <a:xfrm>
              <a:off x="1011026" y="556672"/>
              <a:ext cx="10388540" cy="1015663"/>
            </a:xfrm>
            <a:prstGeom prst="rect">
              <a:avLst/>
            </a:prstGeom>
            <a:noFill/>
          </p:spPr>
          <p:txBody>
            <a:bodyPr wrap="square" rtlCol="0">
              <a:spAutoFit/>
            </a:bodyPr>
            <a:lstStyle/>
            <a:p>
              <a:pPr algn="just"/>
              <a:r>
                <a:rPr lang="en-US" sz="3000" b="1"/>
                <a:t>Đọc thông tin và quan sát các hình 7, 8, 9, em hãy chọn và mô tả một lễ hội tiêu biểu của vùng Duyên hải miền Trung.</a:t>
              </a:r>
              <a:endParaRPr lang="en-US" sz="3000" b="1" dirty="0"/>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316615" y="766688"/>
            <a:ext cx="7027817" cy="584775"/>
          </a:xfrm>
          <a:prstGeom prst="rect">
            <a:avLst/>
          </a:prstGeom>
          <a:noFill/>
        </p:spPr>
        <p:txBody>
          <a:bodyPr wrap="square" rtlCol="0">
            <a:spAutoFit/>
          </a:bodyPr>
          <a:lstStyle/>
          <a:p>
            <a:r>
              <a:rPr lang="en-US" sz="3200" b="1">
                <a:solidFill>
                  <a:schemeClr val="accent2"/>
                </a:solidFill>
              </a:rPr>
              <a:t>b) Lễ hội</a:t>
            </a:r>
            <a:endParaRPr lang="en-US" sz="3200" b="1" dirty="0">
              <a:solidFill>
                <a:schemeClr val="accent2"/>
              </a:solidFill>
            </a:endParaRPr>
          </a:p>
        </p:txBody>
      </p:sp>
      <p:pic>
        <p:nvPicPr>
          <p:cNvPr id="2" name="Picture 2" descr="binhdinh.gov.vn/publish/thumbnail/2005340/1170x6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025" y="3768092"/>
            <a:ext cx="3764196" cy="2116958"/>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6" descr="Thanh Hóa: Lễ hội Lam Kinh 2016 được tổ chức trong 3 ngày - Cục Du lịch  Quốc Gia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1105" y="3671502"/>
            <a:ext cx="3455621" cy="2244982"/>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Đồng bào Chăm ở Ninh Thuận vui đón Lễ hội Katê năm 20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3477" y="3629910"/>
            <a:ext cx="3459389" cy="2286574"/>
          </a:xfrm>
          <a:prstGeom prst="roundRect">
            <a:avLst/>
          </a:prstGeom>
          <a:noFill/>
          <a:extLst>
            <a:ext uri="{909E8E84-426E-40DD-AFC4-6F175D3DCCD1}">
              <a14:hiddenFill xmlns:a14="http://schemas.microsoft.com/office/drawing/2010/main">
                <a:solidFill>
                  <a:srgbClr val="FFFFFF"/>
                </a:solidFill>
              </a14:hiddenFill>
            </a:ext>
          </a:extLst>
        </p:spPr>
      </p:pic>
      <p:sp>
        <p:nvSpPr>
          <p:cNvPr id="23" name="TextBox 16">
            <a:extLst>
              <a:ext uri="{FF2B5EF4-FFF2-40B4-BE49-F238E27FC236}">
                <a16:creationId xmlns:a16="http://schemas.microsoft.com/office/drawing/2014/main" id="{EB0605A4-67F8-2BB1-D972-0ECBA80C6838}"/>
              </a:ext>
            </a:extLst>
          </p:cNvPr>
          <p:cNvSpPr txBox="1"/>
          <p:nvPr/>
        </p:nvSpPr>
        <p:spPr>
          <a:xfrm>
            <a:off x="591667" y="5916484"/>
            <a:ext cx="3120835" cy="553998"/>
          </a:xfrm>
          <a:prstGeom prst="rect">
            <a:avLst/>
          </a:prstGeom>
          <a:noFill/>
        </p:spPr>
        <p:txBody>
          <a:bodyPr wrap="square" rtlCol="0">
            <a:spAutoFit/>
          </a:bodyPr>
          <a:lstStyle/>
          <a:p>
            <a:pPr indent="457200" algn="just"/>
            <a:r>
              <a:rPr lang="en-US" sz="3000"/>
              <a:t>Lễ hội Cầu Ngư</a:t>
            </a:r>
            <a:endParaRPr lang="en-US" sz="3000" dirty="0"/>
          </a:p>
        </p:txBody>
      </p:sp>
      <p:sp>
        <p:nvSpPr>
          <p:cNvPr id="24" name="TextBox 16">
            <a:extLst>
              <a:ext uri="{FF2B5EF4-FFF2-40B4-BE49-F238E27FC236}">
                <a16:creationId xmlns:a16="http://schemas.microsoft.com/office/drawing/2014/main" id="{EB0605A4-67F8-2BB1-D972-0ECBA80C6838}"/>
              </a:ext>
            </a:extLst>
          </p:cNvPr>
          <p:cNvSpPr txBox="1"/>
          <p:nvPr/>
        </p:nvSpPr>
        <p:spPr>
          <a:xfrm>
            <a:off x="4688497" y="5970921"/>
            <a:ext cx="3120835" cy="553998"/>
          </a:xfrm>
          <a:prstGeom prst="rect">
            <a:avLst/>
          </a:prstGeom>
          <a:noFill/>
        </p:spPr>
        <p:txBody>
          <a:bodyPr wrap="square" rtlCol="0">
            <a:spAutoFit/>
          </a:bodyPr>
          <a:lstStyle/>
          <a:p>
            <a:pPr indent="457200" algn="just"/>
            <a:r>
              <a:rPr lang="en-US" sz="3000"/>
              <a:t>Lễ hội Lam Kinh</a:t>
            </a:r>
            <a:endParaRPr lang="en-US" sz="3000" dirty="0"/>
          </a:p>
        </p:txBody>
      </p:sp>
      <p:sp>
        <p:nvSpPr>
          <p:cNvPr id="25" name="TextBox 16">
            <a:extLst>
              <a:ext uri="{FF2B5EF4-FFF2-40B4-BE49-F238E27FC236}">
                <a16:creationId xmlns:a16="http://schemas.microsoft.com/office/drawing/2014/main" id="{EB0605A4-67F8-2BB1-D972-0ECBA80C6838}"/>
              </a:ext>
            </a:extLst>
          </p:cNvPr>
          <p:cNvSpPr txBox="1"/>
          <p:nvPr/>
        </p:nvSpPr>
        <p:spPr>
          <a:xfrm>
            <a:off x="8488182" y="5944390"/>
            <a:ext cx="3120835" cy="553998"/>
          </a:xfrm>
          <a:prstGeom prst="rect">
            <a:avLst/>
          </a:prstGeom>
          <a:noFill/>
        </p:spPr>
        <p:txBody>
          <a:bodyPr wrap="square" rtlCol="0">
            <a:spAutoFit/>
          </a:bodyPr>
          <a:lstStyle/>
          <a:p>
            <a:pPr indent="457200" algn="just"/>
            <a:r>
              <a:rPr lang="en-US" sz="3000"/>
              <a:t>Lễ hội Ka-tê</a:t>
            </a:r>
            <a:endParaRPr lang="en-US" sz="3000" dirty="0"/>
          </a:p>
        </p:txBody>
      </p:sp>
    </p:spTree>
    <p:extLst>
      <p:ext uri="{BB962C8B-B14F-4D97-AF65-F5344CB8AC3E}">
        <p14:creationId xmlns:p14="http://schemas.microsoft.com/office/powerpoint/2010/main" val="2261446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2" presetClass="entr" presetSubtype="8" fill="hold" grpId="0" nodeType="afterEffect" p14:presetBounceEnd="48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48000">
                                          <p:cBhvr additive="base">
                                            <p:cTn id="12" dur="500" fill="hold"/>
                                            <p:tgtEl>
                                              <p:spTgt spid="21"/>
                                            </p:tgtEl>
                                            <p:attrNameLst>
                                              <p:attrName>ppt_x</p:attrName>
                                            </p:attrNameLst>
                                          </p:cBhvr>
                                          <p:tavLst>
                                            <p:tav tm="0">
                                              <p:val>
                                                <p:strVal val="0-#ppt_w/2"/>
                                              </p:val>
                                            </p:tav>
                                            <p:tav tm="100000">
                                              <p:val>
                                                <p:strVal val="#ppt_x"/>
                                              </p:val>
                                            </p:tav>
                                          </p:tavLst>
                                        </p:anim>
                                        <p:anim calcmode="lin" valueType="num" p14:bounceEnd="48000">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48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48000">
                                          <p:cBhvr additive="base">
                                            <p:cTn id="17" dur="500" fill="hold"/>
                                            <p:tgtEl>
                                              <p:spTgt spid="18"/>
                                            </p:tgtEl>
                                            <p:attrNameLst>
                                              <p:attrName>ppt_x</p:attrName>
                                            </p:attrNameLst>
                                          </p:cBhvr>
                                          <p:tavLst>
                                            <p:tav tm="0">
                                              <p:val>
                                                <p:strVal val="0-#ppt_w/2"/>
                                              </p:val>
                                            </p:tav>
                                            <p:tav tm="100000">
                                              <p:val>
                                                <p:strVal val="#ppt_x"/>
                                              </p:val>
                                            </p:tav>
                                          </p:tavLst>
                                        </p:anim>
                                        <p:anim calcmode="lin" valueType="num" p14:bounceEnd="48000">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2000"/>
                                </p:stCondLst>
                                <p:childTnLst>
                                  <p:par>
                                    <p:cTn id="26" presetID="2" presetClass="entr" presetSubtype="4" fill="hold" grpId="0" nodeType="afterEffect" p14:presetBounceEnd="48000">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14:bounceEnd="48000">
                                          <p:cBhvr additive="base">
                                            <p:cTn id="28" dur="500" fill="hold"/>
                                            <p:tgtEl>
                                              <p:spTgt spid="20"/>
                                            </p:tgtEl>
                                            <p:attrNameLst>
                                              <p:attrName>ppt_x</p:attrName>
                                            </p:attrNameLst>
                                          </p:cBhvr>
                                          <p:tavLst>
                                            <p:tav tm="0">
                                              <p:val>
                                                <p:strVal val="#ppt_x"/>
                                              </p:val>
                                            </p:tav>
                                            <p:tav tm="100000">
                                              <p:val>
                                                <p:strVal val="#ppt_x"/>
                                              </p:val>
                                            </p:tav>
                                          </p:tavLst>
                                        </p:anim>
                                        <p:anim calcmode="lin" valueType="num" p14:bounceEnd="48000">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6" presetClass="entr" presetSubtype="3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out)">
                                          <p:cBhvr>
                                            <p:cTn id="33" dur="500"/>
                                            <p:tgtEl>
                                              <p:spTgt spid="2"/>
                                            </p:tgtEl>
                                          </p:cBhvr>
                                        </p:animEffect>
                                      </p:childTnLst>
                                    </p:cTn>
                                  </p:par>
                                </p:childTnLst>
                              </p:cTn>
                            </p:par>
                            <p:par>
                              <p:cTn id="34" fill="hold">
                                <p:stCondLst>
                                  <p:cond delay="3000"/>
                                </p:stCondLst>
                                <p:childTnLst>
                                  <p:par>
                                    <p:cTn id="35" presetID="2" presetClass="entr" presetSubtype="4" fill="hold" grpId="0" nodeType="afterEffect" p14:presetBounceEnd="48000">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14:bounceEnd="48000">
                                          <p:cBhvr additive="base">
                                            <p:cTn id="37" dur="500" fill="hold"/>
                                            <p:tgtEl>
                                              <p:spTgt spid="23"/>
                                            </p:tgtEl>
                                            <p:attrNameLst>
                                              <p:attrName>ppt_x</p:attrName>
                                            </p:attrNameLst>
                                          </p:cBhvr>
                                          <p:tavLst>
                                            <p:tav tm="0">
                                              <p:val>
                                                <p:strVal val="#ppt_x"/>
                                              </p:val>
                                            </p:tav>
                                            <p:tav tm="100000">
                                              <p:val>
                                                <p:strVal val="#ppt_x"/>
                                              </p:val>
                                            </p:tav>
                                          </p:tavLst>
                                        </p:anim>
                                        <p:anim calcmode="lin" valueType="num" p14:bounceEnd="48000">
                                          <p:cBhvr additive="base">
                                            <p:cTn id="38"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Am-thanh-nay-ra-y-tuong-www_tiengdong_com.wav"/>
                                            </p:tgtEl>
                                          </p:cMediaNode>
                                        </p:audio>
                                      </p:subTnLst>
                                    </p:cTn>
                                  </p:par>
                                </p:childTnLst>
                              </p:cTn>
                            </p:par>
                            <p:par>
                              <p:cTn id="39" fill="hold">
                                <p:stCondLst>
                                  <p:cond delay="3500"/>
                                </p:stCondLst>
                                <p:childTnLst>
                                  <p:par>
                                    <p:cTn id="40" presetID="6" presetClass="entr" presetSubtype="3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out)">
                                          <p:cBhvr>
                                            <p:cTn id="42" dur="500"/>
                                            <p:tgtEl>
                                              <p:spTgt spid="4"/>
                                            </p:tgtEl>
                                          </p:cBhvr>
                                        </p:animEffect>
                                      </p:childTnLst>
                                    </p:cTn>
                                  </p:par>
                                </p:childTnLst>
                              </p:cTn>
                            </p:par>
                            <p:par>
                              <p:cTn id="43" fill="hold">
                                <p:stCondLst>
                                  <p:cond delay="4000"/>
                                </p:stCondLst>
                                <p:childTnLst>
                                  <p:par>
                                    <p:cTn id="44" presetID="2" presetClass="entr" presetSubtype="4" fill="hold" grpId="0" nodeType="afterEffect" p14:presetBounceEnd="48000">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14:bounceEnd="48000">
                                          <p:cBhvr additive="base">
                                            <p:cTn id="46" dur="500" fill="hold"/>
                                            <p:tgtEl>
                                              <p:spTgt spid="24"/>
                                            </p:tgtEl>
                                            <p:attrNameLst>
                                              <p:attrName>ppt_x</p:attrName>
                                            </p:attrNameLst>
                                          </p:cBhvr>
                                          <p:tavLst>
                                            <p:tav tm="0">
                                              <p:val>
                                                <p:strVal val="#ppt_x"/>
                                              </p:val>
                                            </p:tav>
                                            <p:tav tm="100000">
                                              <p:val>
                                                <p:strVal val="#ppt_x"/>
                                              </p:val>
                                            </p:tav>
                                          </p:tavLst>
                                        </p:anim>
                                        <p:anim calcmode="lin" valueType="num" p14:bounceEnd="48000">
                                          <p:cBhvr additive="base">
                                            <p:cTn id="47"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m-thanh-nay-ra-y-tuong-www_tiengdong_com.wav"/>
                                            </p:tgtEl>
                                          </p:cMediaNode>
                                        </p:audio>
                                      </p:subTnLst>
                                    </p:cTn>
                                  </p:par>
                                </p:childTnLst>
                              </p:cTn>
                            </p:par>
                            <p:par>
                              <p:cTn id="48" fill="hold">
                                <p:stCondLst>
                                  <p:cond delay="4500"/>
                                </p:stCondLst>
                                <p:childTnLst>
                                  <p:par>
                                    <p:cTn id="49" presetID="6" presetClass="entr" presetSubtype="32" fill="hold" nodeType="afterEffect">
                                      <p:stCondLst>
                                        <p:cond delay="0"/>
                                      </p:stCondLst>
                                      <p:childTnLst>
                                        <p:set>
                                          <p:cBhvr>
                                            <p:cTn id="50" dur="1" fill="hold">
                                              <p:stCondLst>
                                                <p:cond delay="0"/>
                                              </p:stCondLst>
                                            </p:cTn>
                                            <p:tgtEl>
                                              <p:spTgt spid="1032"/>
                                            </p:tgtEl>
                                            <p:attrNameLst>
                                              <p:attrName>style.visibility</p:attrName>
                                            </p:attrNameLst>
                                          </p:cBhvr>
                                          <p:to>
                                            <p:strVal val="visible"/>
                                          </p:to>
                                        </p:set>
                                        <p:animEffect transition="in" filter="circle(out)">
                                          <p:cBhvr>
                                            <p:cTn id="51" dur="500"/>
                                            <p:tgtEl>
                                              <p:spTgt spid="1032"/>
                                            </p:tgtEl>
                                          </p:cBhvr>
                                        </p:animEffect>
                                      </p:childTnLst>
                                    </p:cTn>
                                  </p:par>
                                </p:childTnLst>
                              </p:cTn>
                            </p:par>
                            <p:par>
                              <p:cTn id="52" fill="hold">
                                <p:stCondLst>
                                  <p:cond delay="5000"/>
                                </p:stCondLst>
                                <p:childTnLst>
                                  <p:par>
                                    <p:cTn id="53" presetID="2" presetClass="entr" presetSubtype="4" fill="hold" grpId="0" nodeType="afterEffect" p14:presetBounceEnd="48000">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14:bounceEnd="48000">
                                          <p:cBhvr additive="base">
                                            <p:cTn id="55" dur="500" fill="hold"/>
                                            <p:tgtEl>
                                              <p:spTgt spid="25"/>
                                            </p:tgtEl>
                                            <p:attrNameLst>
                                              <p:attrName>ppt_x</p:attrName>
                                            </p:attrNameLst>
                                          </p:cBhvr>
                                          <p:tavLst>
                                            <p:tav tm="0">
                                              <p:val>
                                                <p:strVal val="#ppt_x"/>
                                              </p:val>
                                            </p:tav>
                                            <p:tav tm="100000">
                                              <p:val>
                                                <p:strVal val="#ppt_x"/>
                                              </p:val>
                                            </p:tav>
                                          </p:tavLst>
                                        </p:anim>
                                        <p:anim calcmode="lin" valueType="num" p14:bounceEnd="48000">
                                          <p:cBhvr additive="base">
                                            <p:cTn id="56"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18" grpId="0"/>
          <p:bldP spid="23"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6" presetClass="entr" presetSubtype="3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out)">
                                          <p:cBhvr>
                                            <p:cTn id="33" dur="500"/>
                                            <p:tgtEl>
                                              <p:spTgt spid="2"/>
                                            </p:tgtEl>
                                          </p:cBhvr>
                                        </p:animEffect>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0" name="Am-thanh-nay-ra-y-tuong-www_tiengdong_com.wav"/>
                                            </p:tgtEl>
                                          </p:cMediaNode>
                                        </p:audio>
                                      </p:subTnLst>
                                    </p:cTn>
                                  </p:par>
                                </p:childTnLst>
                              </p:cTn>
                            </p:par>
                            <p:par>
                              <p:cTn id="39" fill="hold">
                                <p:stCondLst>
                                  <p:cond delay="3500"/>
                                </p:stCondLst>
                                <p:childTnLst>
                                  <p:par>
                                    <p:cTn id="40" presetID="6" presetClass="entr" presetSubtype="3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out)">
                                          <p:cBhvr>
                                            <p:cTn id="42" dur="500"/>
                                            <p:tgtEl>
                                              <p:spTgt spid="4"/>
                                            </p:tgtEl>
                                          </p:cBhvr>
                                        </p:animEffect>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10" name="Am-thanh-nay-ra-y-tuong-www_tiengdong_com.wav"/>
                                            </p:tgtEl>
                                          </p:cMediaNode>
                                        </p:audio>
                                      </p:subTnLst>
                                    </p:cTn>
                                  </p:par>
                                </p:childTnLst>
                              </p:cTn>
                            </p:par>
                            <p:par>
                              <p:cTn id="48" fill="hold">
                                <p:stCondLst>
                                  <p:cond delay="4500"/>
                                </p:stCondLst>
                                <p:childTnLst>
                                  <p:par>
                                    <p:cTn id="49" presetID="6" presetClass="entr" presetSubtype="32" fill="hold" nodeType="afterEffect">
                                      <p:stCondLst>
                                        <p:cond delay="0"/>
                                      </p:stCondLst>
                                      <p:childTnLst>
                                        <p:set>
                                          <p:cBhvr>
                                            <p:cTn id="50" dur="1" fill="hold">
                                              <p:stCondLst>
                                                <p:cond delay="0"/>
                                              </p:stCondLst>
                                            </p:cTn>
                                            <p:tgtEl>
                                              <p:spTgt spid="1032"/>
                                            </p:tgtEl>
                                            <p:attrNameLst>
                                              <p:attrName>style.visibility</p:attrName>
                                            </p:attrNameLst>
                                          </p:cBhvr>
                                          <p:to>
                                            <p:strVal val="visible"/>
                                          </p:to>
                                        </p:set>
                                        <p:animEffect transition="in" filter="circle(out)">
                                          <p:cBhvr>
                                            <p:cTn id="51" dur="500"/>
                                            <p:tgtEl>
                                              <p:spTgt spid="1032"/>
                                            </p:tgtEl>
                                          </p:cBhvr>
                                        </p:animEffect>
                                      </p:childTnLst>
                                    </p:cTn>
                                  </p:par>
                                </p:childTnLst>
                              </p:cTn>
                            </p:par>
                            <p:par>
                              <p:cTn id="52" fill="hold">
                                <p:stCondLst>
                                  <p:cond delay="5000"/>
                                </p:stCondLst>
                                <p:childTnLst>
                                  <p:par>
                                    <p:cTn id="53" presetID="2" presetClass="entr" presetSubtype="4"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0" name="Am-thanh-nay-ra-y-tuo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18" grpId="0"/>
          <p:bldP spid="23" grpId="0"/>
          <p:bldP spid="24" grpId="0"/>
          <p:bldP spid="2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16">
            <a:extLst>
              <a:ext uri="{FF2B5EF4-FFF2-40B4-BE49-F238E27FC236}">
                <a16:creationId xmlns:a16="http://schemas.microsoft.com/office/drawing/2014/main" id="{EB0605A4-67F8-2BB1-D972-0ECBA80C6838}"/>
              </a:ext>
            </a:extLst>
          </p:cNvPr>
          <p:cNvSpPr txBox="1"/>
          <p:nvPr/>
        </p:nvSpPr>
        <p:spPr>
          <a:xfrm>
            <a:off x="595914" y="243114"/>
            <a:ext cx="7027817" cy="630942"/>
          </a:xfrm>
          <a:prstGeom prst="rect">
            <a:avLst/>
          </a:prstGeom>
          <a:noFill/>
        </p:spPr>
        <p:txBody>
          <a:bodyPr wrap="square" rtlCol="0">
            <a:spAutoFit/>
          </a:bodyPr>
          <a:lstStyle/>
          <a:p>
            <a:pPr algn="ctr"/>
            <a:r>
              <a:rPr lang="en-US" sz="3500" b="1">
                <a:solidFill>
                  <a:srgbClr val="0889BC"/>
                </a:solidFill>
              </a:rPr>
              <a:t>2. Một số điểm nổi bật về văn hóa</a:t>
            </a:r>
            <a:endParaRPr lang="en-US" sz="3500" b="1" dirty="0">
              <a:solidFill>
                <a:srgbClr val="0889BC"/>
              </a:solidFill>
            </a:endParaRPr>
          </a:p>
        </p:txBody>
      </p:sp>
      <p:pic>
        <p:nvPicPr>
          <p:cNvPr id="11" name="Picture 10"/>
          <p:cNvPicPr>
            <a:picLocks noChangeAspect="1"/>
          </p:cNvPicPr>
          <p:nvPr/>
        </p:nvPicPr>
        <p:blipFill rotWithShape="1">
          <a:blip r:embed="rId4"/>
          <a:srcRect l="21819" t="6746" r="18982" b="3782"/>
          <a:stretch/>
        </p:blipFill>
        <p:spPr>
          <a:xfrm>
            <a:off x="7757013" y="240943"/>
            <a:ext cx="3956122" cy="1365094"/>
          </a:xfrm>
          <a:prstGeom prst="rect">
            <a:avLst/>
          </a:prstGeom>
        </p:spPr>
      </p:pic>
      <p:grpSp>
        <p:nvGrpSpPr>
          <p:cNvPr id="6" name="Group 5"/>
          <p:cNvGrpSpPr/>
          <p:nvPr/>
        </p:nvGrpSpPr>
        <p:grpSpPr>
          <a:xfrm>
            <a:off x="516965" y="1419202"/>
            <a:ext cx="11196170" cy="1048608"/>
            <a:chOff x="940003" y="556672"/>
            <a:chExt cx="10644825" cy="1377074"/>
          </a:xfrm>
        </p:grpSpPr>
        <p:sp>
          <p:nvSpPr>
            <p:cNvPr id="5" name="Rectangle 4"/>
            <p:cNvSpPr/>
            <p:nvPr/>
          </p:nvSpPr>
          <p:spPr>
            <a:xfrm>
              <a:off x="940003" y="633317"/>
              <a:ext cx="10644825" cy="1300429"/>
            </a:xfrm>
            <a:prstGeom prst="rect">
              <a:avLst/>
            </a:prstGeom>
            <a:solidFill>
              <a:srgbClr val="FCE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6">
              <a:extLst>
                <a:ext uri="{FF2B5EF4-FFF2-40B4-BE49-F238E27FC236}">
                  <a16:creationId xmlns:a16="http://schemas.microsoft.com/office/drawing/2014/main" id="{EB0605A4-67F8-2BB1-D972-0ECBA80C6838}"/>
                </a:ext>
              </a:extLst>
            </p:cNvPr>
            <p:cNvSpPr txBox="1"/>
            <p:nvPr/>
          </p:nvSpPr>
          <p:spPr>
            <a:xfrm>
              <a:off x="1011026" y="556672"/>
              <a:ext cx="10388540" cy="1015663"/>
            </a:xfrm>
            <a:prstGeom prst="rect">
              <a:avLst/>
            </a:prstGeom>
            <a:noFill/>
          </p:spPr>
          <p:txBody>
            <a:bodyPr wrap="square" rtlCol="0">
              <a:spAutoFit/>
            </a:bodyPr>
            <a:lstStyle/>
            <a:p>
              <a:pPr algn="just"/>
              <a:r>
                <a:rPr lang="en-US" sz="3000" b="1"/>
                <a:t>Đọc thông tin và quan sát các hình 7, 8, 9, em hãy chọn và mô tả một lễ hội tiêu biểu của vùng Duyên hải miền Trung.</a:t>
              </a:r>
              <a:endParaRPr lang="en-US" sz="3000" b="1" dirty="0"/>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316615" y="766688"/>
            <a:ext cx="7027817" cy="584775"/>
          </a:xfrm>
          <a:prstGeom prst="rect">
            <a:avLst/>
          </a:prstGeom>
          <a:noFill/>
        </p:spPr>
        <p:txBody>
          <a:bodyPr wrap="square" rtlCol="0">
            <a:spAutoFit/>
          </a:bodyPr>
          <a:lstStyle/>
          <a:p>
            <a:r>
              <a:rPr lang="en-US" sz="3200" b="1">
                <a:solidFill>
                  <a:schemeClr val="accent2"/>
                </a:solidFill>
              </a:rPr>
              <a:t>b) Lễ hội</a:t>
            </a:r>
            <a:endParaRPr lang="en-US" sz="3200" b="1" dirty="0">
              <a:solidFill>
                <a:schemeClr val="accent2"/>
              </a:solidFill>
            </a:endParaRPr>
          </a:p>
        </p:txBody>
      </p:sp>
      <p:grpSp>
        <p:nvGrpSpPr>
          <p:cNvPr id="17" name="Group 16"/>
          <p:cNvGrpSpPr/>
          <p:nvPr/>
        </p:nvGrpSpPr>
        <p:grpSpPr>
          <a:xfrm>
            <a:off x="2856210" y="2532897"/>
            <a:ext cx="6479580" cy="528953"/>
            <a:chOff x="940003" y="556672"/>
            <a:chExt cx="10644825" cy="1377074"/>
          </a:xfrm>
        </p:grpSpPr>
        <p:sp>
          <p:nvSpPr>
            <p:cNvPr id="19" name="Rectangle 18"/>
            <p:cNvSpPr/>
            <p:nvPr/>
          </p:nvSpPr>
          <p:spPr>
            <a:xfrm>
              <a:off x="940003" y="633317"/>
              <a:ext cx="10644825" cy="1300429"/>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6">
              <a:extLst>
                <a:ext uri="{FF2B5EF4-FFF2-40B4-BE49-F238E27FC236}">
                  <a16:creationId xmlns:a16="http://schemas.microsoft.com/office/drawing/2014/main" id="{EB0605A4-67F8-2BB1-D972-0ECBA80C6838}"/>
                </a:ext>
              </a:extLst>
            </p:cNvPr>
            <p:cNvSpPr txBox="1"/>
            <p:nvPr/>
          </p:nvSpPr>
          <p:spPr>
            <a:xfrm>
              <a:off x="1011026" y="556672"/>
              <a:ext cx="10388540" cy="727532"/>
            </a:xfrm>
            <a:prstGeom prst="rect">
              <a:avLst/>
            </a:prstGeom>
            <a:noFill/>
          </p:spPr>
          <p:txBody>
            <a:bodyPr wrap="square" rtlCol="0">
              <a:spAutoFit/>
            </a:bodyPr>
            <a:lstStyle/>
            <a:p>
              <a:pPr algn="just"/>
              <a:r>
                <a:rPr lang="en-US" sz="3000" b="1"/>
                <a:t>Em mô tả lễ hội theo các nội dung sau:</a:t>
              </a:r>
              <a:endParaRPr lang="en-US" sz="3000" b="1" dirty="0"/>
            </a:p>
          </p:txBody>
        </p:sp>
      </p:grpSp>
      <p:graphicFrame>
        <p:nvGraphicFramePr>
          <p:cNvPr id="3" name="Table 2"/>
          <p:cNvGraphicFramePr>
            <a:graphicFrameLocks noGrp="1"/>
          </p:cNvGraphicFramePr>
          <p:nvPr/>
        </p:nvGraphicFramePr>
        <p:xfrm>
          <a:off x="591667" y="3218462"/>
          <a:ext cx="11166216" cy="3034328"/>
        </p:xfrm>
        <a:graphic>
          <a:graphicData uri="http://schemas.openxmlformats.org/drawingml/2006/table">
            <a:tbl>
              <a:tblPr firstRow="1" bandRow="1">
                <a:tableStyleId>{5C22544A-7EE6-4342-B048-85BDC9FD1C3A}</a:tableStyleId>
              </a:tblPr>
              <a:tblGrid>
                <a:gridCol w="3722072">
                  <a:extLst>
                    <a:ext uri="{9D8B030D-6E8A-4147-A177-3AD203B41FA5}">
                      <a16:colId xmlns:a16="http://schemas.microsoft.com/office/drawing/2014/main" val="2091970609"/>
                    </a:ext>
                  </a:extLst>
                </a:gridCol>
                <a:gridCol w="3722072">
                  <a:extLst>
                    <a:ext uri="{9D8B030D-6E8A-4147-A177-3AD203B41FA5}">
                      <a16:colId xmlns:a16="http://schemas.microsoft.com/office/drawing/2014/main" val="2927776421"/>
                    </a:ext>
                  </a:extLst>
                </a:gridCol>
                <a:gridCol w="3722072">
                  <a:extLst>
                    <a:ext uri="{9D8B030D-6E8A-4147-A177-3AD203B41FA5}">
                      <a16:colId xmlns:a16="http://schemas.microsoft.com/office/drawing/2014/main" val="595467658"/>
                    </a:ext>
                  </a:extLst>
                </a:gridCol>
              </a:tblGrid>
              <a:tr h="758582">
                <a:tc>
                  <a:txBody>
                    <a:bodyPr/>
                    <a:lstStyle/>
                    <a:p>
                      <a:pPr algn="ctr"/>
                      <a:r>
                        <a:rPr lang="en-US" sz="3200" b="1">
                          <a:solidFill>
                            <a:schemeClr val="tx1"/>
                          </a:solidFill>
                        </a:rPr>
                        <a:t>Tên</a:t>
                      </a:r>
                      <a:r>
                        <a:rPr lang="en-US" sz="3200" b="1" baseline="0">
                          <a:solidFill>
                            <a:schemeClr val="tx1"/>
                          </a:solidFill>
                        </a:rPr>
                        <a:t> lễ hội</a:t>
                      </a: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3200" b="1">
                          <a:solidFill>
                            <a:schemeClr val="tx1"/>
                          </a:solidFill>
                        </a:rPr>
                        <a:t>Thời</a:t>
                      </a:r>
                      <a:r>
                        <a:rPr lang="en-US" sz="3200" b="1" baseline="0">
                          <a:solidFill>
                            <a:schemeClr val="tx1"/>
                          </a:solidFill>
                        </a:rPr>
                        <a:t> gian tổ chức</a:t>
                      </a: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3200" b="1">
                          <a:solidFill>
                            <a:schemeClr val="tx1"/>
                          </a:solidFill>
                        </a:rPr>
                        <a:t>Hoạt</a:t>
                      </a:r>
                      <a:r>
                        <a:rPr lang="en-US" sz="3200" b="1" baseline="0">
                          <a:solidFill>
                            <a:schemeClr val="tx1"/>
                          </a:solidFill>
                        </a:rPr>
                        <a:t> động chính</a:t>
                      </a: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extLst>
                  <a:ext uri="{0D108BD9-81ED-4DB2-BD59-A6C34878D82A}">
                    <a16:rowId xmlns:a16="http://schemas.microsoft.com/office/drawing/2014/main" val="272316641"/>
                  </a:ext>
                </a:extLst>
              </a:tr>
              <a:tr h="758582">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extLst>
                  <a:ext uri="{0D108BD9-81ED-4DB2-BD59-A6C34878D82A}">
                    <a16:rowId xmlns:a16="http://schemas.microsoft.com/office/drawing/2014/main" val="3918753808"/>
                  </a:ext>
                </a:extLst>
              </a:tr>
              <a:tr h="758582">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extLst>
                  <a:ext uri="{0D108BD9-81ED-4DB2-BD59-A6C34878D82A}">
                    <a16:rowId xmlns:a16="http://schemas.microsoft.com/office/drawing/2014/main" val="802446203"/>
                  </a:ext>
                </a:extLst>
              </a:tr>
              <a:tr h="758582">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extLst>
                  <a:ext uri="{0D108BD9-81ED-4DB2-BD59-A6C34878D82A}">
                    <a16:rowId xmlns:a16="http://schemas.microsoft.com/office/drawing/2014/main" val="3644191858"/>
                  </a:ext>
                </a:extLst>
              </a:tr>
            </a:tbl>
          </a:graphicData>
        </a:graphic>
      </p:graphicFrame>
    </p:spTree>
    <p:extLst>
      <p:ext uri="{BB962C8B-B14F-4D97-AF65-F5344CB8AC3E}">
        <p14:creationId xmlns:p14="http://schemas.microsoft.com/office/powerpoint/2010/main" val="113463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2" presetClass="entr" presetSubtype="8" fill="hold" grpId="0" nodeType="afterEffect" p14:presetBounceEnd="48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48000">
                                          <p:cBhvr additive="base">
                                            <p:cTn id="12" dur="500" fill="hold"/>
                                            <p:tgtEl>
                                              <p:spTgt spid="21"/>
                                            </p:tgtEl>
                                            <p:attrNameLst>
                                              <p:attrName>ppt_x</p:attrName>
                                            </p:attrNameLst>
                                          </p:cBhvr>
                                          <p:tavLst>
                                            <p:tav tm="0">
                                              <p:val>
                                                <p:strVal val="0-#ppt_w/2"/>
                                              </p:val>
                                            </p:tav>
                                            <p:tav tm="100000">
                                              <p:val>
                                                <p:strVal val="#ppt_x"/>
                                              </p:val>
                                            </p:tav>
                                          </p:tavLst>
                                        </p:anim>
                                        <p:anim calcmode="lin" valueType="num" p14:bounceEnd="48000">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48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48000">
                                          <p:cBhvr additive="base">
                                            <p:cTn id="17" dur="500" fill="hold"/>
                                            <p:tgtEl>
                                              <p:spTgt spid="18"/>
                                            </p:tgtEl>
                                            <p:attrNameLst>
                                              <p:attrName>ppt_x</p:attrName>
                                            </p:attrNameLst>
                                          </p:cBhvr>
                                          <p:tavLst>
                                            <p:tav tm="0">
                                              <p:val>
                                                <p:strVal val="0-#ppt_w/2"/>
                                              </p:val>
                                            </p:tav>
                                            <p:tav tm="100000">
                                              <p:val>
                                                <p:strVal val="#ppt_x"/>
                                              </p:val>
                                            </p:tav>
                                          </p:tavLst>
                                        </p:anim>
                                        <p:anim calcmode="lin" valueType="num" p14:bounceEnd="48000">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4792"/>
          <a:stretch/>
        </p:blipFill>
        <p:spPr>
          <a:xfrm>
            <a:off x="0" y="-19050"/>
            <a:ext cx="12192000" cy="6877050"/>
          </a:xfrm>
          <a:prstGeom prst="rect">
            <a:avLst/>
          </a:prstGeom>
        </p:spPr>
      </p:pic>
      <p:grpSp>
        <p:nvGrpSpPr>
          <p:cNvPr id="16" name="Group 15"/>
          <p:cNvGrpSpPr/>
          <p:nvPr/>
        </p:nvGrpSpPr>
        <p:grpSpPr>
          <a:xfrm>
            <a:off x="0" y="882588"/>
            <a:ext cx="13026571" cy="1464338"/>
            <a:chOff x="3006435" y="3279593"/>
            <a:chExt cx="8242135" cy="1464338"/>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3" name="TextBox 12"/>
            <p:cNvSpPr txBox="1"/>
            <p:nvPr/>
          </p:nvSpPr>
          <p:spPr>
            <a:xfrm>
              <a:off x="3006435" y="3279593"/>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6908800" y="2541675"/>
            <a:ext cx="2743200" cy="4395354"/>
          </a:xfrm>
          <a:prstGeom prst="rect">
            <a:avLst/>
          </a:prstGeom>
          <a:effectLst>
            <a:outerShdw blurRad="76200" dir="18900000" sy="23000" kx="-1200000" algn="bl" rotWithShape="0">
              <a:prstClr val="black">
                <a:alpha val="20000"/>
              </a:prstClr>
            </a:outerShdw>
          </a:effec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368800" y="2425955"/>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466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4000">
                                          <p:cBhvr additive="base">
                                            <p:cTn id="14"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4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855876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13" b="15156"/>
          <a:stretch/>
        </p:blipFill>
        <p:spPr>
          <a:xfrm>
            <a:off x="0" y="0"/>
            <a:ext cx="12230100" cy="6896100"/>
          </a:xfrm>
          <a:prstGeom prst="rect">
            <a:avLst/>
          </a:prstGeom>
        </p:spPr>
      </p:pic>
      <p:sp>
        <p:nvSpPr>
          <p:cNvPr id="9"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16">
            <a:extLst>
              <a:ext uri="{FF2B5EF4-FFF2-40B4-BE49-F238E27FC236}">
                <a16:creationId xmlns:a16="http://schemas.microsoft.com/office/drawing/2014/main" id="{EB0605A4-67F8-2BB1-D972-0ECBA80C6838}"/>
              </a:ext>
            </a:extLst>
          </p:cNvPr>
          <p:cNvSpPr txBox="1"/>
          <p:nvPr/>
        </p:nvSpPr>
        <p:spPr>
          <a:xfrm>
            <a:off x="595914" y="243114"/>
            <a:ext cx="7027817" cy="630942"/>
          </a:xfrm>
          <a:prstGeom prst="rect">
            <a:avLst/>
          </a:prstGeom>
          <a:noFill/>
        </p:spPr>
        <p:txBody>
          <a:bodyPr wrap="square" rtlCol="0">
            <a:spAutoFit/>
          </a:bodyPr>
          <a:lstStyle/>
          <a:p>
            <a:pPr algn="ctr"/>
            <a:r>
              <a:rPr lang="en-US" sz="3500" b="1">
                <a:solidFill>
                  <a:srgbClr val="0889BC"/>
                </a:solidFill>
              </a:rPr>
              <a:t>2. Một số điểm nổi bật về văn hóa</a:t>
            </a:r>
            <a:endParaRPr lang="en-US" sz="3500" b="1" dirty="0">
              <a:solidFill>
                <a:srgbClr val="0889BC"/>
              </a:solidFill>
            </a:endParaRPr>
          </a:p>
        </p:txBody>
      </p:sp>
      <p:sp>
        <p:nvSpPr>
          <p:cNvPr id="18" name="TextBox 16">
            <a:extLst>
              <a:ext uri="{FF2B5EF4-FFF2-40B4-BE49-F238E27FC236}">
                <a16:creationId xmlns:a16="http://schemas.microsoft.com/office/drawing/2014/main" id="{EB0605A4-67F8-2BB1-D972-0ECBA80C6838}"/>
              </a:ext>
            </a:extLst>
          </p:cNvPr>
          <p:cNvSpPr txBox="1"/>
          <p:nvPr/>
        </p:nvSpPr>
        <p:spPr>
          <a:xfrm>
            <a:off x="1316615" y="766688"/>
            <a:ext cx="7027817" cy="584775"/>
          </a:xfrm>
          <a:prstGeom prst="rect">
            <a:avLst/>
          </a:prstGeom>
          <a:noFill/>
        </p:spPr>
        <p:txBody>
          <a:bodyPr wrap="square" rtlCol="0">
            <a:spAutoFit/>
          </a:bodyPr>
          <a:lstStyle/>
          <a:p>
            <a:r>
              <a:rPr lang="en-US" sz="3200" b="1">
                <a:solidFill>
                  <a:schemeClr val="accent2"/>
                </a:solidFill>
              </a:rPr>
              <a:t>b) Lễ hội</a:t>
            </a:r>
            <a:endParaRPr lang="en-US" sz="3200" b="1" dirty="0">
              <a:solidFill>
                <a:schemeClr val="accent2"/>
              </a:solidFill>
            </a:endParaRPr>
          </a:p>
        </p:txBody>
      </p:sp>
      <p:graphicFrame>
        <p:nvGraphicFramePr>
          <p:cNvPr id="3" name="Table 2"/>
          <p:cNvGraphicFramePr>
            <a:graphicFrameLocks noGrp="1"/>
          </p:cNvGraphicFramePr>
          <p:nvPr/>
        </p:nvGraphicFramePr>
        <p:xfrm>
          <a:off x="462183" y="1326536"/>
          <a:ext cx="7952339" cy="4876800"/>
        </p:xfrm>
        <a:graphic>
          <a:graphicData uri="http://schemas.openxmlformats.org/drawingml/2006/table">
            <a:tbl>
              <a:tblPr firstRow="1" bandRow="1">
                <a:tableStyleId>{5C22544A-7EE6-4342-B048-85BDC9FD1C3A}</a:tableStyleId>
              </a:tblPr>
              <a:tblGrid>
                <a:gridCol w="1275801">
                  <a:extLst>
                    <a:ext uri="{9D8B030D-6E8A-4147-A177-3AD203B41FA5}">
                      <a16:colId xmlns:a16="http://schemas.microsoft.com/office/drawing/2014/main" val="2091970609"/>
                    </a:ext>
                  </a:extLst>
                </a:gridCol>
                <a:gridCol w="1578297">
                  <a:extLst>
                    <a:ext uri="{9D8B030D-6E8A-4147-A177-3AD203B41FA5}">
                      <a16:colId xmlns:a16="http://schemas.microsoft.com/office/drawing/2014/main" val="2927776421"/>
                    </a:ext>
                  </a:extLst>
                </a:gridCol>
                <a:gridCol w="5098241">
                  <a:extLst>
                    <a:ext uri="{9D8B030D-6E8A-4147-A177-3AD203B41FA5}">
                      <a16:colId xmlns:a16="http://schemas.microsoft.com/office/drawing/2014/main" val="595467658"/>
                    </a:ext>
                  </a:extLst>
                </a:gridCol>
              </a:tblGrid>
              <a:tr h="744125">
                <a:tc>
                  <a:txBody>
                    <a:bodyPr/>
                    <a:lstStyle/>
                    <a:p>
                      <a:pPr algn="ctr"/>
                      <a:r>
                        <a:rPr lang="en-US" sz="2800" b="1">
                          <a:solidFill>
                            <a:schemeClr val="tx1"/>
                          </a:solidFill>
                        </a:rPr>
                        <a:t>Tên</a:t>
                      </a:r>
                      <a:r>
                        <a:rPr lang="en-US" sz="2800" b="1" baseline="0">
                          <a:solidFill>
                            <a:schemeClr val="tx1"/>
                          </a:solidFill>
                        </a:rPr>
                        <a:t> </a:t>
                      </a:r>
                      <a:br>
                        <a:rPr lang="en-US" sz="2800" b="1" baseline="0">
                          <a:solidFill>
                            <a:schemeClr val="tx1"/>
                          </a:solidFill>
                        </a:rPr>
                      </a:br>
                      <a:r>
                        <a:rPr lang="en-US" sz="2800" b="1" baseline="0">
                          <a:solidFill>
                            <a:schemeClr val="tx1"/>
                          </a:solidFill>
                        </a:rPr>
                        <a:t>lễ hội</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2800" b="1">
                          <a:solidFill>
                            <a:schemeClr val="tx1"/>
                          </a:solidFill>
                        </a:rPr>
                        <a:t>Thời</a:t>
                      </a:r>
                      <a:r>
                        <a:rPr lang="en-US" sz="2800" b="1" baseline="0">
                          <a:solidFill>
                            <a:schemeClr val="tx1"/>
                          </a:solidFill>
                        </a:rPr>
                        <a:t> gian tổ chức</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tc>
                  <a:txBody>
                    <a:bodyPr/>
                    <a:lstStyle/>
                    <a:p>
                      <a:pPr algn="ctr"/>
                      <a:r>
                        <a:rPr lang="en-US" sz="2800" b="1">
                          <a:solidFill>
                            <a:schemeClr val="tx1"/>
                          </a:solidFill>
                        </a:rPr>
                        <a:t>Hoạt</a:t>
                      </a:r>
                      <a:r>
                        <a:rPr lang="en-US" sz="2800" b="1" baseline="0">
                          <a:solidFill>
                            <a:schemeClr val="tx1"/>
                          </a:solidFill>
                        </a:rPr>
                        <a:t> động chính</a:t>
                      </a: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F3C3"/>
                    </a:solidFill>
                  </a:tcPr>
                </a:tc>
                <a:extLst>
                  <a:ext uri="{0D108BD9-81ED-4DB2-BD59-A6C34878D82A}">
                    <a16:rowId xmlns:a16="http://schemas.microsoft.com/office/drawing/2014/main" val="272316641"/>
                  </a:ext>
                </a:extLst>
              </a:tr>
              <a:tr h="3337930">
                <a:tc>
                  <a:txBody>
                    <a:bodyPr/>
                    <a:lstStyle/>
                    <a:p>
                      <a:pPr algn="ctr"/>
                      <a:r>
                        <a:rPr lang="en-US" sz="2800" b="0">
                          <a:solidFill>
                            <a:schemeClr val="tx1"/>
                          </a:solidFill>
                        </a:rPr>
                        <a:t>Lễ</a:t>
                      </a:r>
                      <a:r>
                        <a:rPr lang="en-US" sz="2800" b="0" baseline="0">
                          <a:solidFill>
                            <a:schemeClr val="tx1"/>
                          </a:solidFill>
                        </a:rPr>
                        <a:t> </a:t>
                      </a:r>
                      <a:br>
                        <a:rPr lang="en-US" sz="2800" b="0" baseline="0">
                          <a:solidFill>
                            <a:schemeClr val="tx1"/>
                          </a:solidFill>
                        </a:rPr>
                      </a:br>
                      <a:r>
                        <a:rPr lang="en-US" sz="2800" b="0" baseline="0">
                          <a:solidFill>
                            <a:schemeClr val="tx1"/>
                          </a:solidFill>
                        </a:rPr>
                        <a:t>hội Lam Kinh</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algn="ctr"/>
                      <a:r>
                        <a:rPr lang="en-US" sz="2800" b="0">
                          <a:solidFill>
                            <a:schemeClr val="tx1"/>
                          </a:solidFill>
                        </a:rPr>
                        <a:t>Ngày</a:t>
                      </a:r>
                      <a:r>
                        <a:rPr lang="en-US" sz="2800" b="0" baseline="0">
                          <a:solidFill>
                            <a:schemeClr val="tx1"/>
                          </a:solidFill>
                        </a:rPr>
                        <a:t> 22 tháng 8 </a:t>
                      </a:r>
                      <a:br>
                        <a:rPr lang="en-US" sz="2800" b="0" baseline="0">
                          <a:solidFill>
                            <a:schemeClr val="tx1"/>
                          </a:solidFill>
                        </a:rPr>
                      </a:br>
                      <a:r>
                        <a:rPr lang="en-US" sz="2800" b="0" baseline="0">
                          <a:solidFill>
                            <a:schemeClr val="tx1"/>
                          </a:solidFill>
                        </a:rPr>
                        <a:t>âm lịch</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tc>
                  <a:txBody>
                    <a:bodyPr/>
                    <a:lstStyle/>
                    <a:p>
                      <a:pPr marL="0" indent="0" algn="just">
                        <a:buFontTx/>
                        <a:buNone/>
                      </a:pPr>
                      <a:r>
                        <a:rPr lang="en-US" sz="2800" b="0">
                          <a:solidFill>
                            <a:schemeClr val="tx1"/>
                          </a:solidFill>
                        </a:rPr>
                        <a:t>- Phần</a:t>
                      </a:r>
                      <a:r>
                        <a:rPr lang="en-US" sz="2800" b="0" baseline="0">
                          <a:solidFill>
                            <a:schemeClr val="tx1"/>
                          </a:solidFill>
                        </a:rPr>
                        <a:t> lễ được thực hiện theo nghi thức cổ truyền như: màn trống hội, cờ hội, rước kiệu.</a:t>
                      </a:r>
                    </a:p>
                    <a:p>
                      <a:pPr marL="0" indent="0" algn="just">
                        <a:buFontTx/>
                        <a:buNone/>
                      </a:pPr>
                      <a:r>
                        <a:rPr lang="en-US" sz="2800" b="0" baseline="0">
                          <a:solidFill>
                            <a:schemeClr val="tx1"/>
                          </a:solidFill>
                        </a:rPr>
                        <a:t>- Phần hội là các chương trình nghệ thuật tái diễn các sự kiện như Hội thề Lũng Nhai, giải phóng thành Đông Quan, vua Lê Thái Tổ đăng quang, phát huy hào khí Lam Sơn,…</a:t>
                      </a:r>
                      <a:endParaRPr lang="en-US" sz="2800" b="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FBEC"/>
                    </a:solidFill>
                  </a:tcPr>
                </a:tc>
                <a:extLst>
                  <a:ext uri="{0D108BD9-81ED-4DB2-BD59-A6C34878D82A}">
                    <a16:rowId xmlns:a16="http://schemas.microsoft.com/office/drawing/2014/main" val="3918753808"/>
                  </a:ext>
                </a:extLst>
              </a:tr>
            </a:tbl>
          </a:graphicData>
        </a:graphic>
      </p:graphicFrame>
      <p:grpSp>
        <p:nvGrpSpPr>
          <p:cNvPr id="7" name="Group 6"/>
          <p:cNvGrpSpPr/>
          <p:nvPr/>
        </p:nvGrpSpPr>
        <p:grpSpPr>
          <a:xfrm>
            <a:off x="8454905" y="1295973"/>
            <a:ext cx="3635497" cy="2388975"/>
            <a:chOff x="8454905" y="1295973"/>
            <a:chExt cx="3635497" cy="2388975"/>
          </a:xfrm>
        </p:grpSpPr>
        <p:sp>
          <p:nvSpPr>
            <p:cNvPr id="2" name="Rounded Rectangular Callout 1"/>
            <p:cNvSpPr/>
            <p:nvPr/>
          </p:nvSpPr>
          <p:spPr>
            <a:xfrm>
              <a:off x="8454905" y="1295973"/>
              <a:ext cx="3635497" cy="2388975"/>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6" descr="Thanh Hóa: Lễ hội Lam Kinh 2016 được tổ chức trong 3 ngày - Cục Du lịch  Quốc Gi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842" y="1367969"/>
              <a:ext cx="3455621" cy="2244982"/>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8907611" y="3551846"/>
            <a:ext cx="1937231" cy="310397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312315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8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8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48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48000">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14:bounceEnd="48000">
                                          <p:cBhvr additive="base">
                                            <p:cTn id="12" dur="500" fill="hold"/>
                                            <p:tgtEl>
                                              <p:spTgt spid="18"/>
                                            </p:tgtEl>
                                            <p:attrNameLst>
                                              <p:attrName>ppt_x</p:attrName>
                                            </p:attrNameLst>
                                          </p:cBhvr>
                                          <p:tavLst>
                                            <p:tav tm="0">
                                              <p:val>
                                                <p:strVal val="0-#ppt_w/2"/>
                                              </p:val>
                                            </p:tav>
                                            <p:tav tm="100000">
                                              <p:val>
                                                <p:strVal val="#ppt_x"/>
                                              </p:val>
                                            </p:tav>
                                          </p:tavLst>
                                        </p:anim>
                                        <p:anim calcmode="lin" valueType="num" p14:bounceEnd="48000">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44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44000">
                                          <p:cBhvr additive="base">
                                            <p:cTn id="16" dur="5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1500"/>
                                </p:stCondLst>
                                <p:childTnLst>
                                  <p:par>
                                    <p:cTn id="23" presetID="2" presetClass="entr" presetSubtype="8" fill="hold" nodeType="afterEffect" p14:presetBounceEnd="6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60000">
                                          <p:cBhvr additive="base">
                                            <p:cTn id="25"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2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150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7"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1296</Words>
  <Application>Microsoft Office PowerPoint</Application>
  <PresentationFormat>Widescreen</PresentationFormat>
  <Paragraphs>191</Paragraphs>
  <Slides>27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#9Slide07 SVNNexa Rust Slab Bla</vt:lpstr>
      <vt:lpstr>#9Slide07 SVNRevolution</vt:lpstr>
      <vt:lpstr>Arial</vt:lpstr>
      <vt:lpstr>Calibri</vt:lpstr>
      <vt:lpstr>Calibri Light</vt:lpstr>
      <vt:lpstr>LNTH-LuoLuoNotangYuanTi 1</vt:lpstr>
      <vt:lpstr>SVN-Apple</vt:lpstr>
      <vt:lpstr>SVN-Gretoon</vt:lpstr>
      <vt:lpstr>SVN-Poky's</vt:lpstr>
      <vt:lpstr>UTM Duepuntozero</vt:lpstr>
      <vt:lpstr>UTM Edwardian</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84938650486</dc:creator>
  <cp:lastModifiedBy>84938650486</cp:lastModifiedBy>
  <cp:revision>2</cp:revision>
  <dcterms:created xsi:type="dcterms:W3CDTF">2024-01-16T08:52:55Z</dcterms:created>
  <dcterms:modified xsi:type="dcterms:W3CDTF">2024-01-16T09:01:06Z</dcterms:modified>
</cp:coreProperties>
</file>